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1"/>
  </p:notesMasterIdLst>
  <p:sldIdLst>
    <p:sldId id="260" r:id="rId2"/>
    <p:sldId id="262" r:id="rId3"/>
    <p:sldId id="555" r:id="rId4"/>
    <p:sldId id="556" r:id="rId5"/>
    <p:sldId id="557" r:id="rId6"/>
    <p:sldId id="558" r:id="rId7"/>
    <p:sldId id="559" r:id="rId8"/>
    <p:sldId id="562" r:id="rId9"/>
    <p:sldId id="561" r:id="rId10"/>
    <p:sldId id="560" r:id="rId11"/>
    <p:sldId id="565" r:id="rId12"/>
    <p:sldId id="564" r:id="rId13"/>
    <p:sldId id="568" r:id="rId14"/>
    <p:sldId id="563" r:id="rId15"/>
    <p:sldId id="567" r:id="rId16"/>
    <p:sldId id="566" r:id="rId17"/>
    <p:sldId id="569" r:id="rId18"/>
    <p:sldId id="570" r:id="rId19"/>
    <p:sldId id="523" r:id="rId20"/>
    <p:sldId id="526" r:id="rId21"/>
    <p:sldId id="525" r:id="rId22"/>
    <p:sldId id="527" r:id="rId23"/>
    <p:sldId id="524" r:id="rId24"/>
    <p:sldId id="530" r:id="rId25"/>
    <p:sldId id="529" r:id="rId26"/>
    <p:sldId id="552" r:id="rId27"/>
    <p:sldId id="553" r:id="rId28"/>
    <p:sldId id="532" r:id="rId29"/>
    <p:sldId id="531" r:id="rId30"/>
    <p:sldId id="541" r:id="rId31"/>
    <p:sldId id="533" r:id="rId32"/>
    <p:sldId id="534" r:id="rId33"/>
    <p:sldId id="537" r:id="rId34"/>
    <p:sldId id="528" r:id="rId35"/>
    <p:sldId id="538" r:id="rId36"/>
    <p:sldId id="539" r:id="rId37"/>
    <p:sldId id="536" r:id="rId38"/>
    <p:sldId id="535" r:id="rId39"/>
    <p:sldId id="540" r:id="rId40"/>
    <p:sldId id="513" r:id="rId41"/>
    <p:sldId id="549" r:id="rId42"/>
    <p:sldId id="517" r:id="rId43"/>
    <p:sldId id="518" r:id="rId44"/>
    <p:sldId id="519" r:id="rId45"/>
    <p:sldId id="520" r:id="rId46"/>
    <p:sldId id="521" r:id="rId47"/>
    <p:sldId id="522" r:id="rId48"/>
    <p:sldId id="542" r:id="rId49"/>
    <p:sldId id="543" r:id="rId50"/>
    <p:sldId id="544" r:id="rId51"/>
    <p:sldId id="545" r:id="rId52"/>
    <p:sldId id="546" r:id="rId53"/>
    <p:sldId id="547" r:id="rId54"/>
    <p:sldId id="548" r:id="rId55"/>
    <p:sldId id="516" r:id="rId56"/>
    <p:sldId id="550" r:id="rId57"/>
    <p:sldId id="551" r:id="rId58"/>
    <p:sldId id="515" r:id="rId59"/>
    <p:sldId id="514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7234" autoAdjust="0"/>
  </p:normalViewPr>
  <p:slideViewPr>
    <p:cSldViewPr>
      <p:cViewPr>
        <p:scale>
          <a:sx n="100" d="100"/>
          <a:sy n="100" d="100"/>
        </p:scale>
        <p:origin x="-69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fs\usuarios\SGE\2020\11%20-%20Apresenta&#231;&#245;es%20-%20slides\Dados%20Justi&#231;a%20em%20N&#250;meros%20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'Justiça em Números 2019'!$C$28</c:f>
              <c:strCache>
                <c:ptCount val="1"/>
                <c:pt idx="0">
                  <c:v>Despesa total/casos novos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'Justiça em Números 2019'!$B$29:$B$52</c:f>
              <c:strCache>
                <c:ptCount val="24"/>
                <c:pt idx="0">
                  <c:v>14ª Região - Rondônia e Acre</c:v>
                </c:pt>
                <c:pt idx="1">
                  <c:v>13ª Região - Paraíba</c:v>
                </c:pt>
                <c:pt idx="2">
                  <c:v>10ª Região - Distrito Federal e Tocantins</c:v>
                </c:pt>
                <c:pt idx="3">
                  <c:v>11ª Região - Amazonas e Roraima</c:v>
                </c:pt>
                <c:pt idx="4">
                  <c:v>21ª Região - Rio Grande do Norte</c:v>
                </c:pt>
                <c:pt idx="5">
                  <c:v>05ª Região - Bahia</c:v>
                </c:pt>
                <c:pt idx="6">
                  <c:v>03ª Região - Minas Gerais</c:v>
                </c:pt>
                <c:pt idx="7">
                  <c:v>24ª Região - Mato Grosso do Sul</c:v>
                </c:pt>
                <c:pt idx="8">
                  <c:v>23ª Região - Mato Grosso</c:v>
                </c:pt>
                <c:pt idx="9">
                  <c:v>04ª Região - Rio Grande do Sul</c:v>
                </c:pt>
                <c:pt idx="10">
                  <c:v>08ª Região - Pará e Amapá</c:v>
                </c:pt>
                <c:pt idx="11">
                  <c:v>12ª Região - Santa Catarina</c:v>
                </c:pt>
                <c:pt idx="12">
                  <c:v>06ª Região - Pernambuco </c:v>
                </c:pt>
                <c:pt idx="13">
                  <c:v>17ª Região - Espírito Santo</c:v>
                </c:pt>
                <c:pt idx="14">
                  <c:v>01ª Região - Rio de Janeiro</c:v>
                </c:pt>
                <c:pt idx="15">
                  <c:v>20ª Região - Sergipe</c:v>
                </c:pt>
                <c:pt idx="16">
                  <c:v>19ª Região - Alagoas</c:v>
                </c:pt>
                <c:pt idx="17">
                  <c:v>09ª Região - Paraná</c:v>
                </c:pt>
                <c:pt idx="18">
                  <c:v>07ª Região - Ceará</c:v>
                </c:pt>
                <c:pt idx="19">
                  <c:v>18ª Região - Goiás</c:v>
                </c:pt>
                <c:pt idx="20">
                  <c:v>02ª Região - São Paulo</c:v>
                </c:pt>
                <c:pt idx="21">
                  <c:v>22ª Região - Piauí</c:v>
                </c:pt>
                <c:pt idx="22">
                  <c:v>16ª Região - Maranhão</c:v>
                </c:pt>
                <c:pt idx="23">
                  <c:v>15ª Região - Campinas</c:v>
                </c:pt>
              </c:strCache>
            </c:strRef>
          </c:cat>
          <c:val>
            <c:numRef>
              <c:f>'Justiça em Números 2019'!$C$29:$C$52</c:f>
              <c:numCache>
                <c:formatCode>_(* #,##0.00_);_(* \(#,##0.00\);_(* "-"??_);_(@_)</c:formatCode>
                <c:ptCount val="24"/>
                <c:pt idx="0">
                  <c:v>10749.898374112076</c:v>
                </c:pt>
                <c:pt idx="1">
                  <c:v>10216.271555214593</c:v>
                </c:pt>
                <c:pt idx="2">
                  <c:v>7797.2579025186087</c:v>
                </c:pt>
                <c:pt idx="3">
                  <c:v>7533.8588084970452</c:v>
                </c:pt>
                <c:pt idx="4">
                  <c:v>6716.3813589811243</c:v>
                </c:pt>
                <c:pt idx="5">
                  <c:v>6688.9054911851063</c:v>
                </c:pt>
                <c:pt idx="6">
                  <c:v>6614.3301540181837</c:v>
                </c:pt>
                <c:pt idx="7">
                  <c:v>6531.1486821028102</c:v>
                </c:pt>
                <c:pt idx="8">
                  <c:v>6500.5199709513436</c:v>
                </c:pt>
                <c:pt idx="9">
                  <c:v>6287.3093349392784</c:v>
                </c:pt>
                <c:pt idx="10">
                  <c:v>6200.6049578752545</c:v>
                </c:pt>
                <c:pt idx="11">
                  <c:v>6146.542422884153</c:v>
                </c:pt>
                <c:pt idx="12">
                  <c:v>6115.3630398302339</c:v>
                </c:pt>
                <c:pt idx="13">
                  <c:v>6029.1085211595655</c:v>
                </c:pt>
                <c:pt idx="14">
                  <c:v>5996.206337132031</c:v>
                </c:pt>
                <c:pt idx="15">
                  <c:v>5847.3844584687959</c:v>
                </c:pt>
                <c:pt idx="16">
                  <c:v>5639.798861291365</c:v>
                </c:pt>
                <c:pt idx="17">
                  <c:v>5373.239832674878</c:v>
                </c:pt>
                <c:pt idx="18">
                  <c:v>5066.5660218171452</c:v>
                </c:pt>
                <c:pt idx="19">
                  <c:v>4820.4358663918938</c:v>
                </c:pt>
                <c:pt idx="20">
                  <c:v>4362.9818846027665</c:v>
                </c:pt>
                <c:pt idx="21">
                  <c:v>3876.4838956699309</c:v>
                </c:pt>
                <c:pt idx="22">
                  <c:v>3736.0758557195936</c:v>
                </c:pt>
                <c:pt idx="23">
                  <c:v>3553.3551353521129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39264"/>
        <c:axId val="38945152"/>
      </c:barChart>
      <c:catAx>
        <c:axId val="3893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38945152"/>
        <c:crosses val="autoZero"/>
        <c:auto val="1"/>
        <c:lblAlgn val="ctr"/>
        <c:lblOffset val="100"/>
        <c:noMultiLvlLbl val="0"/>
      </c:catAx>
      <c:valAx>
        <c:axId val="389451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R$</a:t>
                </a:r>
              </a:p>
            </c:rich>
          </c:tx>
          <c:overlay val="0"/>
        </c:title>
        <c:numFmt formatCode="_(* #,##0_);_(* \(#,##0\);_(* &quot;-&quot;_);_(@_)" sourceLinked="0"/>
        <c:majorTickMark val="out"/>
        <c:minorTickMark val="none"/>
        <c:tickLblPos val="nextTo"/>
        <c:crossAx val="38939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IPM 2° grau - 2018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IPM!$B$2</c:f>
              <c:strCache>
                <c:ptCount val="1"/>
                <c:pt idx="0">
                  <c:v>IPM 2018 1° grau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Lbls>
            <c:numFmt formatCode="#,##0" sourceLinked="0"/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IPM!$A$30:$A$53</c:f>
              <c:strCache>
                <c:ptCount val="24"/>
                <c:pt idx="0">
                  <c:v>TRT19</c:v>
                </c:pt>
                <c:pt idx="1">
                  <c:v>TRT11</c:v>
                </c:pt>
                <c:pt idx="2">
                  <c:v>TRT8</c:v>
                </c:pt>
                <c:pt idx="3">
                  <c:v>TRT7</c:v>
                </c:pt>
                <c:pt idx="4">
                  <c:v>TRT20</c:v>
                </c:pt>
                <c:pt idx="5">
                  <c:v>TRT10</c:v>
                </c:pt>
                <c:pt idx="6">
                  <c:v>TRT22</c:v>
                </c:pt>
                <c:pt idx="7">
                  <c:v>TRT14</c:v>
                </c:pt>
                <c:pt idx="8">
                  <c:v>TRT17</c:v>
                </c:pt>
                <c:pt idx="9">
                  <c:v>TRT23</c:v>
                </c:pt>
                <c:pt idx="10">
                  <c:v>TRT24</c:v>
                </c:pt>
                <c:pt idx="11">
                  <c:v>TRT13</c:v>
                </c:pt>
                <c:pt idx="12">
                  <c:v>TRT1</c:v>
                </c:pt>
                <c:pt idx="13">
                  <c:v>TRT4</c:v>
                </c:pt>
                <c:pt idx="14">
                  <c:v>TRT5</c:v>
                </c:pt>
                <c:pt idx="15">
                  <c:v>TRT16</c:v>
                </c:pt>
                <c:pt idx="16">
                  <c:v>TRT21</c:v>
                </c:pt>
                <c:pt idx="17">
                  <c:v>TRT9</c:v>
                </c:pt>
                <c:pt idx="18">
                  <c:v>TRT6</c:v>
                </c:pt>
                <c:pt idx="19">
                  <c:v>TRT12</c:v>
                </c:pt>
                <c:pt idx="20">
                  <c:v>TRT18</c:v>
                </c:pt>
                <c:pt idx="21">
                  <c:v>TRT2</c:v>
                </c:pt>
                <c:pt idx="22">
                  <c:v>TRT3</c:v>
                </c:pt>
                <c:pt idx="23">
                  <c:v>TRT15</c:v>
                </c:pt>
              </c:strCache>
            </c:strRef>
          </c:cat>
          <c:val>
            <c:numRef>
              <c:f>IPM!$B$30:$B$53</c:f>
              <c:numCache>
                <c:formatCode>General</c:formatCode>
                <c:ptCount val="24"/>
                <c:pt idx="0">
                  <c:v>739</c:v>
                </c:pt>
                <c:pt idx="1">
                  <c:v>910</c:v>
                </c:pt>
                <c:pt idx="2">
                  <c:v>921</c:v>
                </c:pt>
                <c:pt idx="3">
                  <c:v>948</c:v>
                </c:pt>
                <c:pt idx="4">
                  <c:v>960</c:v>
                </c:pt>
                <c:pt idx="5">
                  <c:v>1066</c:v>
                </c:pt>
                <c:pt idx="6">
                  <c:v>1160</c:v>
                </c:pt>
                <c:pt idx="7">
                  <c:v>1204</c:v>
                </c:pt>
                <c:pt idx="8">
                  <c:v>1239</c:v>
                </c:pt>
                <c:pt idx="9">
                  <c:v>1239</c:v>
                </c:pt>
                <c:pt idx="10">
                  <c:v>1316</c:v>
                </c:pt>
                <c:pt idx="11">
                  <c:v>1363</c:v>
                </c:pt>
                <c:pt idx="12">
                  <c:v>1397</c:v>
                </c:pt>
                <c:pt idx="13">
                  <c:v>1403</c:v>
                </c:pt>
                <c:pt idx="14">
                  <c:v>1409</c:v>
                </c:pt>
                <c:pt idx="15">
                  <c:v>1415</c:v>
                </c:pt>
                <c:pt idx="16">
                  <c:v>1432</c:v>
                </c:pt>
                <c:pt idx="17">
                  <c:v>1532</c:v>
                </c:pt>
                <c:pt idx="18">
                  <c:v>1556</c:v>
                </c:pt>
                <c:pt idx="19">
                  <c:v>1593</c:v>
                </c:pt>
                <c:pt idx="20">
                  <c:v>1733</c:v>
                </c:pt>
                <c:pt idx="21">
                  <c:v>1768</c:v>
                </c:pt>
                <c:pt idx="22">
                  <c:v>1779</c:v>
                </c:pt>
                <c:pt idx="23">
                  <c:v>2106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40576"/>
        <c:axId val="117242112"/>
      </c:barChart>
      <c:catAx>
        <c:axId val="11724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242112"/>
        <c:crosses val="autoZero"/>
        <c:auto val="1"/>
        <c:lblAlgn val="ctr"/>
        <c:lblOffset val="100"/>
        <c:noMultiLvlLbl val="0"/>
      </c:catAx>
      <c:valAx>
        <c:axId val="117242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7240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Processos</a:t>
            </a:r>
            <a:r>
              <a:rPr lang="en-US" sz="1600" baseline="0"/>
              <a:t> b</a:t>
            </a:r>
            <a:r>
              <a:rPr lang="en-US" sz="1600"/>
              <a:t>aixados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'Histórico TRT14'!$B$66</c:f>
              <c:strCache>
                <c:ptCount val="1"/>
                <c:pt idx="0">
                  <c:v>Baixados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'Histórico TRT14'!$A$68:$A$70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'Histórico TRT14'!$B$68:$B$70</c:f>
              <c:numCache>
                <c:formatCode>General</c:formatCode>
                <c:ptCount val="3"/>
                <c:pt idx="0">
                  <c:v>46153</c:v>
                </c:pt>
                <c:pt idx="1">
                  <c:v>39190</c:v>
                </c:pt>
                <c:pt idx="2">
                  <c:v>39078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99936"/>
        <c:axId val="117401472"/>
      </c:barChart>
      <c:catAx>
        <c:axId val="11739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401472"/>
        <c:crosses val="autoZero"/>
        <c:auto val="1"/>
        <c:lblAlgn val="ctr"/>
        <c:lblOffset val="100"/>
        <c:noMultiLvlLbl val="0"/>
      </c:catAx>
      <c:valAx>
        <c:axId val="1174014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11739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Despesas</a:t>
            </a:r>
            <a:r>
              <a:rPr lang="en-US" sz="1600" baseline="0"/>
              <a:t> (sem RH)</a:t>
            </a:r>
            <a:endParaRPr lang="en-US" sz="16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'Histórico TRT14'!$C$66</c:f>
              <c:strCache>
                <c:ptCount val="1"/>
                <c:pt idx="0">
                  <c:v>Despesas (em mil)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numFmt formatCode="&quot;R$&quot;\ 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'Histórico TRT14'!$A$68:$A$70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'Histórico TRT14'!$C$68:$C$70</c:f>
              <c:numCache>
                <c:formatCode>_-* #,##0_-;\-* #,##0_-;_-* "-"??_-;_-@_-</c:formatCode>
                <c:ptCount val="3"/>
                <c:pt idx="0">
                  <c:v>10741.641</c:v>
                </c:pt>
                <c:pt idx="1">
                  <c:v>11460.64471</c:v>
                </c:pt>
                <c:pt idx="2">
                  <c:v>12308.684730000001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62912"/>
        <c:axId val="117464448"/>
      </c:barChart>
      <c:catAx>
        <c:axId val="11746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464448"/>
        <c:crosses val="autoZero"/>
        <c:auto val="1"/>
        <c:lblAlgn val="ctr"/>
        <c:lblOffset val="100"/>
        <c:noMultiLvlLbl val="0"/>
      </c:catAx>
      <c:valAx>
        <c:axId val="1174644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117462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N° de servidores em teletrabalho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'Histórico TRT14'!$D$66</c:f>
              <c:strCache>
                <c:ptCount val="1"/>
                <c:pt idx="0">
                  <c:v>Teletrabalho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'Histórico TRT14'!$A$68:$A$71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'Histórico TRT14'!$D$68:$D$71</c:f>
              <c:numCache>
                <c:formatCode>General</c:formatCode>
                <c:ptCount val="4"/>
                <c:pt idx="0">
                  <c:v>44</c:v>
                </c:pt>
                <c:pt idx="1">
                  <c:v>58</c:v>
                </c:pt>
                <c:pt idx="2">
                  <c:v>79</c:v>
                </c:pt>
                <c:pt idx="3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23904"/>
        <c:axId val="117908608"/>
      </c:barChart>
      <c:catAx>
        <c:axId val="11812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908608"/>
        <c:crosses val="autoZero"/>
        <c:auto val="1"/>
        <c:lblAlgn val="ctr"/>
        <c:lblOffset val="100"/>
        <c:noMultiLvlLbl val="0"/>
      </c:catAx>
      <c:valAx>
        <c:axId val="11790860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118123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Despesa total / Processos Baixados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'Histórico TRT14'!$Z$1</c:f>
              <c:strCache>
                <c:ptCount val="1"/>
                <c:pt idx="0">
                  <c:v>Despesa total / Baixados - Cenário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'Histórico TRT14'!$A$2:$A$12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'Histórico TRT14'!$Z$2:$Z$12</c:f>
              <c:numCache>
                <c:formatCode>_(* #,##0.00_);_(* \(#,##0.00\);_(* "-"??_);_(@_)</c:formatCode>
                <c:ptCount val="11"/>
                <c:pt idx="0">
                  <c:v>8194.860753862331</c:v>
                </c:pt>
                <c:pt idx="1">
                  <c:v>4955.5351915924848</c:v>
                </c:pt>
                <c:pt idx="2">
                  <c:v>4874.6414301226814</c:v>
                </c:pt>
                <c:pt idx="3">
                  <c:v>7526.3460161701423</c:v>
                </c:pt>
                <c:pt idx="4">
                  <c:v>6777.9346913373529</c:v>
                </c:pt>
                <c:pt idx="5">
                  <c:v>5574.5827556836375</c:v>
                </c:pt>
                <c:pt idx="6">
                  <c:v>6736.7242428874542</c:v>
                </c:pt>
                <c:pt idx="7">
                  <c:v>7623.7078596729934</c:v>
                </c:pt>
                <c:pt idx="8">
                  <c:v>7786.0431217905661</c:v>
                </c:pt>
                <c:pt idx="9">
                  <c:v>8688.5182572084723</c:v>
                </c:pt>
                <c:pt idx="10">
                  <c:v>9416.166189927837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805312"/>
        <c:axId val="85827584"/>
      </c:barChart>
      <c:catAx>
        <c:axId val="858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827584"/>
        <c:crosses val="autoZero"/>
        <c:auto val="1"/>
        <c:lblAlgn val="ctr"/>
        <c:lblOffset val="100"/>
        <c:noMultiLvlLbl val="0"/>
      </c:catAx>
      <c:valAx>
        <c:axId val="85827584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crossAx val="8580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BR"/>
              <a:t>Casos novos / Força de trabalho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'Justiça em Números 2019'!$C$28</c:f>
              <c:strCache>
                <c:ptCount val="1"/>
                <c:pt idx="0">
                  <c:v>Despesa total/casos novos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'Justiça em Números 2019'!$E$29:$E$52</c:f>
              <c:strCache>
                <c:ptCount val="24"/>
                <c:pt idx="0">
                  <c:v>14ª Região - Rondônia e Acre</c:v>
                </c:pt>
                <c:pt idx="1">
                  <c:v>13ª Região - Paraíba</c:v>
                </c:pt>
                <c:pt idx="2">
                  <c:v>21ª Região - Rio Grande do Norte</c:v>
                </c:pt>
                <c:pt idx="3">
                  <c:v>10ª Região - Distrito Federal e Tocantins</c:v>
                </c:pt>
                <c:pt idx="4">
                  <c:v>23ª Região - Mato Grosso</c:v>
                </c:pt>
                <c:pt idx="5">
                  <c:v>20ª Região - Sergipe</c:v>
                </c:pt>
                <c:pt idx="6">
                  <c:v>24ª Região - Mato Grosso do Sul</c:v>
                </c:pt>
                <c:pt idx="7">
                  <c:v>17ª Região - Espírito Santo</c:v>
                </c:pt>
                <c:pt idx="8">
                  <c:v>19ª Região - Alagoas</c:v>
                </c:pt>
                <c:pt idx="9">
                  <c:v>05ª Região - Bahia</c:v>
                </c:pt>
                <c:pt idx="10">
                  <c:v>07ª Região - Ceará</c:v>
                </c:pt>
                <c:pt idx="11">
                  <c:v>11ª Região - Amazonas e Roraima</c:v>
                </c:pt>
                <c:pt idx="12">
                  <c:v>06ª Região - Pernambuco </c:v>
                </c:pt>
                <c:pt idx="13">
                  <c:v>08ª Região - Pará e Amapá</c:v>
                </c:pt>
                <c:pt idx="14">
                  <c:v>09ª Região - Paraná</c:v>
                </c:pt>
                <c:pt idx="15">
                  <c:v>18ª Região - Goiás</c:v>
                </c:pt>
                <c:pt idx="16">
                  <c:v>04ª Região - Rio Grande do Sul</c:v>
                </c:pt>
                <c:pt idx="17">
                  <c:v>03ª Região - Minas Gerais</c:v>
                </c:pt>
                <c:pt idx="18">
                  <c:v>12ª Região - Santa Catarina</c:v>
                </c:pt>
                <c:pt idx="19">
                  <c:v>01ª Região - Rio de Janeiro</c:v>
                </c:pt>
                <c:pt idx="20">
                  <c:v>22ª Região - Piauí</c:v>
                </c:pt>
                <c:pt idx="21">
                  <c:v>16ª Região - Maranhão</c:v>
                </c:pt>
                <c:pt idx="22">
                  <c:v>02ª Região - São Paulo</c:v>
                </c:pt>
                <c:pt idx="23">
                  <c:v>15ª Região - Campinas</c:v>
                </c:pt>
              </c:strCache>
            </c:strRef>
          </c:cat>
          <c:val>
            <c:numRef>
              <c:f>'Justiça em Números 2019'!$F$29:$F$52</c:f>
              <c:numCache>
                <c:formatCode>_(* #,##0.00_);_(* \(#,##0.00\);_(* "-"??_);_(@_)</c:formatCode>
                <c:ptCount val="24"/>
                <c:pt idx="0">
                  <c:v>29.086317722681358</c:v>
                </c:pt>
                <c:pt idx="1">
                  <c:v>38.52709359605911</c:v>
                </c:pt>
                <c:pt idx="2">
                  <c:v>43.566353187042843</c:v>
                </c:pt>
                <c:pt idx="3">
                  <c:v>44.002243409983173</c:v>
                </c:pt>
                <c:pt idx="4">
                  <c:v>45.943755958055291</c:v>
                </c:pt>
                <c:pt idx="5">
                  <c:v>48.566563467492259</c:v>
                </c:pt>
                <c:pt idx="6">
                  <c:v>50.185140073081605</c:v>
                </c:pt>
                <c:pt idx="7">
                  <c:v>50.74</c:v>
                </c:pt>
                <c:pt idx="8">
                  <c:v>52.992094861660078</c:v>
                </c:pt>
                <c:pt idx="9">
                  <c:v>53.998026315789474</c:v>
                </c:pt>
                <c:pt idx="10">
                  <c:v>54.292903225806448</c:v>
                </c:pt>
                <c:pt idx="11">
                  <c:v>54.681222707423579</c:v>
                </c:pt>
                <c:pt idx="12">
                  <c:v>56.166103127641591</c:v>
                </c:pt>
                <c:pt idx="13">
                  <c:v>60.288414634146342</c:v>
                </c:pt>
                <c:pt idx="14">
                  <c:v>63.0322265625</c:v>
                </c:pt>
                <c:pt idx="15">
                  <c:v>63.708971553610503</c:v>
                </c:pt>
                <c:pt idx="16">
                  <c:v>64.227149544222712</c:v>
                </c:pt>
                <c:pt idx="17">
                  <c:v>64.398628375482218</c:v>
                </c:pt>
                <c:pt idx="18">
                  <c:v>67.867809734513273</c:v>
                </c:pt>
                <c:pt idx="19">
                  <c:v>69.612204724409452</c:v>
                </c:pt>
                <c:pt idx="20">
                  <c:v>73.539249146757683</c:v>
                </c:pt>
                <c:pt idx="21">
                  <c:v>73.728484848484854</c:v>
                </c:pt>
                <c:pt idx="22">
                  <c:v>90.778346517760198</c:v>
                </c:pt>
                <c:pt idx="23">
                  <c:v>95.934719934102148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02496"/>
        <c:axId val="39004032"/>
      </c:barChart>
      <c:catAx>
        <c:axId val="39002496"/>
        <c:scaling>
          <c:orientation val="minMax"/>
        </c:scaling>
        <c:delete val="0"/>
        <c:axPos val="b"/>
        <c:majorTickMark val="out"/>
        <c:minorTickMark val="none"/>
        <c:tickLblPos val="nextTo"/>
        <c:crossAx val="39004032"/>
        <c:crosses val="autoZero"/>
        <c:auto val="1"/>
        <c:lblAlgn val="ctr"/>
        <c:lblOffset val="100"/>
        <c:noMultiLvlLbl val="0"/>
      </c:catAx>
      <c:valAx>
        <c:axId val="39004032"/>
        <c:scaling>
          <c:orientation val="minMax"/>
          <c:max val="100"/>
          <c:min val="0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crossAx val="39002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'Histórico TRT14'!$B$88</c:f>
              <c:strCache>
                <c:ptCount val="1"/>
                <c:pt idx="0">
                  <c:v>Despesa 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090601757944556E-3"/>
                  <c:y val="9.5808371187279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45300878972278E-3"/>
                  <c:y val="9.5808371187279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8850574712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090601757944556E-3"/>
                  <c:y val="6.3872247458186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988505747126436E-2"/>
                  <c:y val="5.7485022712367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'Histórico TRT14'!$A$89:$A$93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'Histórico TRT14'!$B$89:$B$93</c:f>
              <c:numCache>
                <c:formatCode>#,##0.00</c:formatCode>
                <c:ptCount val="5"/>
                <c:pt idx="0">
                  <c:v>295277360</c:v>
                </c:pt>
                <c:pt idx="1">
                  <c:v>324991042</c:v>
                </c:pt>
                <c:pt idx="2">
                  <c:v>359349248</c:v>
                </c:pt>
                <c:pt idx="3">
                  <c:v>340503031</c:v>
                </c:pt>
                <c:pt idx="4">
                  <c:v>367964942.37</c:v>
                </c:pt>
              </c:numCache>
            </c:numRef>
          </c:val>
        </c:ser>
        <c:ser>
          <c:idx val="1"/>
          <c:order val="1"/>
          <c:tx>
            <c:strRef>
              <c:f>'Histórico TRT14'!$C$88</c:f>
              <c:strCache>
                <c:ptCount val="1"/>
                <c:pt idx="0">
                  <c:v>Pago aos demandantes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693035835023664E-2"/>
                  <c:y val="6.3872247458186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34077079107505E-2"/>
                  <c:y val="-1.277444949163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34077079107505E-2"/>
                  <c:y val="9.5808371187279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613252197431684E-3"/>
                  <c:y val="-2.5548898983274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'Histórico TRT14'!$A$89:$A$93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'Histórico TRT14'!$C$89:$C$93</c:f>
              <c:numCache>
                <c:formatCode>#,##0.00</c:formatCode>
                <c:ptCount val="5"/>
                <c:pt idx="0">
                  <c:v>244505112</c:v>
                </c:pt>
                <c:pt idx="1">
                  <c:v>329091622</c:v>
                </c:pt>
                <c:pt idx="2">
                  <c:v>258625772</c:v>
                </c:pt>
                <c:pt idx="3">
                  <c:v>657047288</c:v>
                </c:pt>
                <c:pt idx="4">
                  <c:v>376510501.72000003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08000"/>
        <c:axId val="39409536"/>
      </c:barChart>
      <c:catAx>
        <c:axId val="3940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409536"/>
        <c:crosses val="autoZero"/>
        <c:auto val="1"/>
        <c:lblAlgn val="ctr"/>
        <c:lblOffset val="100"/>
        <c:noMultiLvlLbl val="0"/>
      </c:catAx>
      <c:valAx>
        <c:axId val="3940953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9408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Despesas com Pessoal (Quadro ativo x inativo)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v>Quadro ativo</c:v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'Histórico TRT14'!$A$2:$A$12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'Histórico TRT14'!$AD$2:$AD$12</c:f>
              <c:numCache>
                <c:formatCode>0%</c:formatCode>
                <c:ptCount val="11"/>
                <c:pt idx="0">
                  <c:v>0.86855202714705593</c:v>
                </c:pt>
                <c:pt idx="1">
                  <c:v>0.87329780303925253</c:v>
                </c:pt>
                <c:pt idx="2">
                  <c:v>0.86324545369955008</c:v>
                </c:pt>
                <c:pt idx="3">
                  <c:v>0.86391702567136097</c:v>
                </c:pt>
                <c:pt idx="4">
                  <c:v>0.84724868499607664</c:v>
                </c:pt>
                <c:pt idx="5">
                  <c:v>0.83314277164971007</c:v>
                </c:pt>
                <c:pt idx="6">
                  <c:v>0.81009118985813033</c:v>
                </c:pt>
                <c:pt idx="7">
                  <c:v>0.74840000000939666</c:v>
                </c:pt>
                <c:pt idx="8">
                  <c:v>0.76630000000711218</c:v>
                </c:pt>
                <c:pt idx="9">
                  <c:v>0.74254094438084384</c:v>
                </c:pt>
                <c:pt idx="10">
                  <c:v>0.69750000000000012</c:v>
                </c:pt>
              </c:numCache>
            </c:numRef>
          </c:val>
        </c:ser>
        <c:ser>
          <c:idx val="2"/>
          <c:order val="1"/>
          <c:tx>
            <c:v>Quadro inativo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'Histórico TRT14'!$A$2:$A$12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'Histórico TRT14'!$AE$2:$AE$12</c:f>
              <c:numCache>
                <c:formatCode>0%</c:formatCode>
                <c:ptCount val="11"/>
                <c:pt idx="0">
                  <c:v>0.13144797285294413</c:v>
                </c:pt>
                <c:pt idx="1">
                  <c:v>0.12670219696074742</c:v>
                </c:pt>
                <c:pt idx="2">
                  <c:v>0.13675454630044986</c:v>
                </c:pt>
                <c:pt idx="3">
                  <c:v>0.13608297432863892</c:v>
                </c:pt>
                <c:pt idx="4">
                  <c:v>0.15275131500392342</c:v>
                </c:pt>
                <c:pt idx="5">
                  <c:v>0.16685722835028999</c:v>
                </c:pt>
                <c:pt idx="6">
                  <c:v>0.18990881014186969</c:v>
                </c:pt>
                <c:pt idx="7">
                  <c:v>0.25159999999060323</c:v>
                </c:pt>
                <c:pt idx="8">
                  <c:v>0.23369999999288785</c:v>
                </c:pt>
                <c:pt idx="9">
                  <c:v>0.25745905561915616</c:v>
                </c:pt>
                <c:pt idx="10">
                  <c:v>0.30250000000000005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60736"/>
        <c:axId val="117062272"/>
      </c:barChart>
      <c:catAx>
        <c:axId val="11706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062272"/>
        <c:crosses val="autoZero"/>
        <c:auto val="1"/>
        <c:lblAlgn val="ctr"/>
        <c:lblOffset val="100"/>
        <c:noMultiLvlLbl val="0"/>
      </c:catAx>
      <c:valAx>
        <c:axId val="11706227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170607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'Histórico TRT14'!$B$89</c:f>
              <c:strCache>
                <c:ptCount val="1"/>
                <c:pt idx="0">
                  <c:v>Força de Trabalho em declínio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'Histórico TRT14'!$A$90:$A$93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'Histórico TRT14'!$B$90:$B$93</c:f>
              <c:numCache>
                <c:formatCode>General</c:formatCode>
                <c:ptCount val="4"/>
                <c:pt idx="0">
                  <c:v>832</c:v>
                </c:pt>
                <c:pt idx="1">
                  <c:v>797</c:v>
                </c:pt>
                <c:pt idx="2">
                  <c:v>781</c:v>
                </c:pt>
                <c:pt idx="3">
                  <c:v>772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4002560"/>
        <c:axId val="94017792"/>
      </c:barChart>
      <c:catAx>
        <c:axId val="940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017792"/>
        <c:crosses val="autoZero"/>
        <c:auto val="1"/>
        <c:lblAlgn val="ctr"/>
        <c:lblOffset val="100"/>
        <c:noMultiLvlLbl val="0"/>
      </c:catAx>
      <c:valAx>
        <c:axId val="94017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4002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IPS 1° grau - 2018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IPS!$B$2</c:f>
              <c:strCache>
                <c:ptCount val="1"/>
                <c:pt idx="0">
                  <c:v>IPS 2018 1° grau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IPS!$A$3:$A$26</c:f>
              <c:strCache>
                <c:ptCount val="24"/>
                <c:pt idx="0">
                  <c:v>TRT14</c:v>
                </c:pt>
                <c:pt idx="1">
                  <c:v>TRT13</c:v>
                </c:pt>
                <c:pt idx="2">
                  <c:v>TRT23</c:v>
                </c:pt>
                <c:pt idx="3">
                  <c:v>TRT17</c:v>
                </c:pt>
                <c:pt idx="4">
                  <c:v>TRT5</c:v>
                </c:pt>
                <c:pt idx="5">
                  <c:v>TRT4</c:v>
                </c:pt>
                <c:pt idx="6">
                  <c:v>TRT10</c:v>
                </c:pt>
                <c:pt idx="7">
                  <c:v>TRT24</c:v>
                </c:pt>
                <c:pt idx="8">
                  <c:v>TRT3</c:v>
                </c:pt>
                <c:pt idx="9">
                  <c:v>TRT8</c:v>
                </c:pt>
                <c:pt idx="10">
                  <c:v>TRT21</c:v>
                </c:pt>
                <c:pt idx="11">
                  <c:v>TRT20</c:v>
                </c:pt>
                <c:pt idx="12">
                  <c:v>TRT11</c:v>
                </c:pt>
                <c:pt idx="13">
                  <c:v>TRT18</c:v>
                </c:pt>
                <c:pt idx="14">
                  <c:v>TRT6</c:v>
                </c:pt>
                <c:pt idx="15">
                  <c:v>TRT19</c:v>
                </c:pt>
                <c:pt idx="16">
                  <c:v>TRT1</c:v>
                </c:pt>
                <c:pt idx="17">
                  <c:v>TRT12</c:v>
                </c:pt>
                <c:pt idx="18">
                  <c:v>TRT7</c:v>
                </c:pt>
                <c:pt idx="19">
                  <c:v>TRT9</c:v>
                </c:pt>
                <c:pt idx="20">
                  <c:v>TRT2</c:v>
                </c:pt>
                <c:pt idx="21">
                  <c:v>TRT15</c:v>
                </c:pt>
                <c:pt idx="22">
                  <c:v>TRT16</c:v>
                </c:pt>
                <c:pt idx="23">
                  <c:v>TRT22</c:v>
                </c:pt>
              </c:strCache>
            </c:strRef>
          </c:cat>
          <c:val>
            <c:numRef>
              <c:f>IPS!$B$3:$B$26</c:f>
              <c:numCache>
                <c:formatCode>General</c:formatCode>
                <c:ptCount val="24"/>
                <c:pt idx="0">
                  <c:v>78</c:v>
                </c:pt>
                <c:pt idx="1">
                  <c:v>90</c:v>
                </c:pt>
                <c:pt idx="2">
                  <c:v>99</c:v>
                </c:pt>
                <c:pt idx="3">
                  <c:v>111</c:v>
                </c:pt>
                <c:pt idx="4">
                  <c:v>121</c:v>
                </c:pt>
                <c:pt idx="5">
                  <c:v>125</c:v>
                </c:pt>
                <c:pt idx="6">
                  <c:v>125</c:v>
                </c:pt>
                <c:pt idx="7">
                  <c:v>126</c:v>
                </c:pt>
                <c:pt idx="8">
                  <c:v>129</c:v>
                </c:pt>
                <c:pt idx="9">
                  <c:v>130</c:v>
                </c:pt>
                <c:pt idx="10">
                  <c:v>131</c:v>
                </c:pt>
                <c:pt idx="11">
                  <c:v>133</c:v>
                </c:pt>
                <c:pt idx="12">
                  <c:v>134</c:v>
                </c:pt>
                <c:pt idx="13">
                  <c:v>139</c:v>
                </c:pt>
                <c:pt idx="14">
                  <c:v>141</c:v>
                </c:pt>
                <c:pt idx="15">
                  <c:v>141</c:v>
                </c:pt>
                <c:pt idx="16">
                  <c:v>148</c:v>
                </c:pt>
                <c:pt idx="17">
                  <c:v>157</c:v>
                </c:pt>
                <c:pt idx="18">
                  <c:v>180</c:v>
                </c:pt>
                <c:pt idx="19">
                  <c:v>182</c:v>
                </c:pt>
                <c:pt idx="20">
                  <c:v>193</c:v>
                </c:pt>
                <c:pt idx="21">
                  <c:v>205</c:v>
                </c:pt>
                <c:pt idx="22">
                  <c:v>243</c:v>
                </c:pt>
                <c:pt idx="23">
                  <c:v>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896128"/>
        <c:axId val="116897664"/>
      </c:barChart>
      <c:catAx>
        <c:axId val="11689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6897664"/>
        <c:crosses val="autoZero"/>
        <c:auto val="1"/>
        <c:lblAlgn val="ctr"/>
        <c:lblOffset val="100"/>
        <c:noMultiLvlLbl val="0"/>
      </c:catAx>
      <c:valAx>
        <c:axId val="116897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6896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IPS 2° grau - 2018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IPS!$B$2</c:f>
              <c:strCache>
                <c:ptCount val="1"/>
                <c:pt idx="0">
                  <c:v>IPS 2018 1° grau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IPS!$A$30:$A$53</c:f>
              <c:strCache>
                <c:ptCount val="24"/>
                <c:pt idx="0">
                  <c:v>TRT10</c:v>
                </c:pt>
                <c:pt idx="1">
                  <c:v>TRT7</c:v>
                </c:pt>
                <c:pt idx="2">
                  <c:v>TRT13</c:v>
                </c:pt>
                <c:pt idx="3">
                  <c:v>TRT22</c:v>
                </c:pt>
                <c:pt idx="4">
                  <c:v>TRT11</c:v>
                </c:pt>
                <c:pt idx="5">
                  <c:v>TRT19</c:v>
                </c:pt>
                <c:pt idx="6">
                  <c:v>TRT23</c:v>
                </c:pt>
                <c:pt idx="7">
                  <c:v>TRT9</c:v>
                </c:pt>
                <c:pt idx="8">
                  <c:v>TRT4</c:v>
                </c:pt>
                <c:pt idx="9">
                  <c:v>TRT14</c:v>
                </c:pt>
                <c:pt idx="10">
                  <c:v>TRT1</c:v>
                </c:pt>
                <c:pt idx="11">
                  <c:v>TRT12</c:v>
                </c:pt>
                <c:pt idx="12">
                  <c:v>TRT6</c:v>
                </c:pt>
                <c:pt idx="13">
                  <c:v>TRT24</c:v>
                </c:pt>
                <c:pt idx="14">
                  <c:v>TRT5</c:v>
                </c:pt>
                <c:pt idx="15">
                  <c:v>TRT21</c:v>
                </c:pt>
                <c:pt idx="16">
                  <c:v>TRT20</c:v>
                </c:pt>
                <c:pt idx="17">
                  <c:v>TRT16</c:v>
                </c:pt>
                <c:pt idx="18">
                  <c:v>TRT17</c:v>
                </c:pt>
                <c:pt idx="19">
                  <c:v>TRT3</c:v>
                </c:pt>
                <c:pt idx="20">
                  <c:v>TRT18</c:v>
                </c:pt>
                <c:pt idx="21">
                  <c:v>TRT8</c:v>
                </c:pt>
                <c:pt idx="22">
                  <c:v>TRT2</c:v>
                </c:pt>
                <c:pt idx="23">
                  <c:v>TRT15</c:v>
                </c:pt>
              </c:strCache>
            </c:strRef>
          </c:cat>
          <c:val>
            <c:numRef>
              <c:f>IPS!$B$30:$B$53</c:f>
              <c:numCache>
                <c:formatCode>General</c:formatCode>
                <c:ptCount val="24"/>
                <c:pt idx="0">
                  <c:v>77</c:v>
                </c:pt>
                <c:pt idx="1">
                  <c:v>78</c:v>
                </c:pt>
                <c:pt idx="2">
                  <c:v>78</c:v>
                </c:pt>
                <c:pt idx="3">
                  <c:v>84</c:v>
                </c:pt>
                <c:pt idx="4">
                  <c:v>87</c:v>
                </c:pt>
                <c:pt idx="5">
                  <c:v>88</c:v>
                </c:pt>
                <c:pt idx="6">
                  <c:v>88</c:v>
                </c:pt>
                <c:pt idx="7">
                  <c:v>94</c:v>
                </c:pt>
                <c:pt idx="8">
                  <c:v>101</c:v>
                </c:pt>
                <c:pt idx="9">
                  <c:v>104</c:v>
                </c:pt>
                <c:pt idx="10">
                  <c:v>108</c:v>
                </c:pt>
                <c:pt idx="11">
                  <c:v>109</c:v>
                </c:pt>
                <c:pt idx="12">
                  <c:v>111</c:v>
                </c:pt>
                <c:pt idx="13">
                  <c:v>113</c:v>
                </c:pt>
                <c:pt idx="14">
                  <c:v>117</c:v>
                </c:pt>
                <c:pt idx="15">
                  <c:v>130</c:v>
                </c:pt>
                <c:pt idx="16">
                  <c:v>132</c:v>
                </c:pt>
                <c:pt idx="17">
                  <c:v>135</c:v>
                </c:pt>
                <c:pt idx="18">
                  <c:v>135</c:v>
                </c:pt>
                <c:pt idx="19">
                  <c:v>146</c:v>
                </c:pt>
                <c:pt idx="20">
                  <c:v>151</c:v>
                </c:pt>
                <c:pt idx="21">
                  <c:v>152</c:v>
                </c:pt>
                <c:pt idx="22">
                  <c:v>162</c:v>
                </c:pt>
                <c:pt idx="23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021696"/>
        <c:axId val="117027584"/>
      </c:barChart>
      <c:catAx>
        <c:axId val="117021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17027584"/>
        <c:crosses val="autoZero"/>
        <c:auto val="1"/>
        <c:lblAlgn val="ctr"/>
        <c:lblOffset val="100"/>
        <c:noMultiLvlLbl val="0"/>
      </c:catAx>
      <c:valAx>
        <c:axId val="117027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702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IPM 1° grau - 2018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IPM!$B$2</c:f>
              <c:strCache>
                <c:ptCount val="1"/>
                <c:pt idx="0">
                  <c:v>IPM 2018 1° grau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IPM!$A$3:$A$26</c:f>
              <c:strCache>
                <c:ptCount val="24"/>
                <c:pt idx="0">
                  <c:v>TRT14</c:v>
                </c:pt>
                <c:pt idx="1">
                  <c:v>TRT23</c:v>
                </c:pt>
                <c:pt idx="2">
                  <c:v>TRT13</c:v>
                </c:pt>
                <c:pt idx="3">
                  <c:v>TRT24</c:v>
                </c:pt>
                <c:pt idx="4">
                  <c:v>TRT5</c:v>
                </c:pt>
                <c:pt idx="5">
                  <c:v>TRT10</c:v>
                </c:pt>
                <c:pt idx="6">
                  <c:v>TRT17</c:v>
                </c:pt>
                <c:pt idx="7">
                  <c:v>TRT4</c:v>
                </c:pt>
                <c:pt idx="8">
                  <c:v>TRT21</c:v>
                </c:pt>
                <c:pt idx="9">
                  <c:v>TRT19</c:v>
                </c:pt>
                <c:pt idx="10">
                  <c:v>TRT20</c:v>
                </c:pt>
                <c:pt idx="11">
                  <c:v>TRT8</c:v>
                </c:pt>
                <c:pt idx="12">
                  <c:v>TRT6</c:v>
                </c:pt>
                <c:pt idx="13">
                  <c:v>TRT12</c:v>
                </c:pt>
                <c:pt idx="14">
                  <c:v>TRT3</c:v>
                </c:pt>
                <c:pt idx="15">
                  <c:v>TRT1</c:v>
                </c:pt>
                <c:pt idx="16">
                  <c:v>TRT18</c:v>
                </c:pt>
                <c:pt idx="17">
                  <c:v>TRT11</c:v>
                </c:pt>
                <c:pt idx="18">
                  <c:v>TRT9</c:v>
                </c:pt>
                <c:pt idx="19">
                  <c:v>TRT7</c:v>
                </c:pt>
                <c:pt idx="20">
                  <c:v>TRT15</c:v>
                </c:pt>
                <c:pt idx="21">
                  <c:v>TRT2</c:v>
                </c:pt>
                <c:pt idx="22">
                  <c:v>TRT16</c:v>
                </c:pt>
                <c:pt idx="23">
                  <c:v>TRT22</c:v>
                </c:pt>
              </c:strCache>
            </c:strRef>
          </c:cat>
          <c:val>
            <c:numRef>
              <c:f>IPM!$B$3:$B$26</c:f>
              <c:numCache>
                <c:formatCode>General</c:formatCode>
                <c:ptCount val="24"/>
                <c:pt idx="0">
                  <c:v>558</c:v>
                </c:pt>
                <c:pt idx="1">
                  <c:v>696</c:v>
                </c:pt>
                <c:pt idx="2">
                  <c:v>812</c:v>
                </c:pt>
                <c:pt idx="3">
                  <c:v>857</c:v>
                </c:pt>
                <c:pt idx="4">
                  <c:v>913</c:v>
                </c:pt>
                <c:pt idx="5">
                  <c:v>975</c:v>
                </c:pt>
                <c:pt idx="6">
                  <c:v>1051</c:v>
                </c:pt>
                <c:pt idx="7">
                  <c:v>1119</c:v>
                </c:pt>
                <c:pt idx="8">
                  <c:v>1128</c:v>
                </c:pt>
                <c:pt idx="9">
                  <c:v>1136</c:v>
                </c:pt>
                <c:pt idx="10">
                  <c:v>1149</c:v>
                </c:pt>
                <c:pt idx="11">
                  <c:v>1220</c:v>
                </c:pt>
                <c:pt idx="12">
                  <c:v>1222</c:v>
                </c:pt>
                <c:pt idx="13">
                  <c:v>1297</c:v>
                </c:pt>
                <c:pt idx="14">
                  <c:v>1304</c:v>
                </c:pt>
                <c:pt idx="15">
                  <c:v>1307</c:v>
                </c:pt>
                <c:pt idx="16">
                  <c:v>1324</c:v>
                </c:pt>
                <c:pt idx="17">
                  <c:v>1381</c:v>
                </c:pt>
                <c:pt idx="18">
                  <c:v>1447</c:v>
                </c:pt>
                <c:pt idx="19">
                  <c:v>1448</c:v>
                </c:pt>
                <c:pt idx="20">
                  <c:v>1470</c:v>
                </c:pt>
                <c:pt idx="21">
                  <c:v>1590</c:v>
                </c:pt>
                <c:pt idx="22">
                  <c:v>1627</c:v>
                </c:pt>
                <c:pt idx="23">
                  <c:v>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06976"/>
        <c:axId val="117808512"/>
      </c:barChart>
      <c:catAx>
        <c:axId val="11780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808512"/>
        <c:crosses val="autoZero"/>
        <c:auto val="1"/>
        <c:lblAlgn val="ctr"/>
        <c:lblOffset val="100"/>
        <c:noMultiLvlLbl val="0"/>
      </c:catAx>
      <c:valAx>
        <c:axId val="117808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7806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AA149-26A6-439F-BD49-1AC779B34447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47264136-770A-43BC-A1E5-CB41578855B8}">
      <dgm:prSet phldrT="[Texto]"/>
      <dgm:spPr/>
      <dgm:t>
        <a:bodyPr/>
        <a:lstStyle/>
        <a:p>
          <a:r>
            <a:rPr lang="pt-BR" dirty="0" smtClean="0"/>
            <a:t>Abertura: Presidente</a:t>
          </a:r>
          <a:endParaRPr lang="pt-BR" dirty="0"/>
        </a:p>
      </dgm:t>
    </dgm:pt>
    <dgm:pt modelId="{5DC3F48E-FC10-4F82-A52F-AFCD3404E2F2}" type="parTrans" cxnId="{4FADBB40-88AE-45F9-8D9C-442F92200AD9}">
      <dgm:prSet/>
      <dgm:spPr/>
      <dgm:t>
        <a:bodyPr/>
        <a:lstStyle/>
        <a:p>
          <a:endParaRPr lang="pt-BR"/>
        </a:p>
      </dgm:t>
    </dgm:pt>
    <dgm:pt modelId="{D10EAC09-794B-46FD-B07E-DCF7EE63E290}" type="sibTrans" cxnId="{4FADBB40-88AE-45F9-8D9C-442F92200AD9}">
      <dgm:prSet/>
      <dgm:spPr/>
      <dgm:t>
        <a:bodyPr/>
        <a:lstStyle/>
        <a:p>
          <a:endParaRPr lang="pt-BR"/>
        </a:p>
      </dgm:t>
    </dgm:pt>
    <dgm:pt modelId="{1F181196-66F3-4424-931C-A24317B19932}">
      <dgm:prSet phldrT="[Texto]"/>
      <dgm:spPr/>
      <dgm:t>
        <a:bodyPr/>
        <a:lstStyle/>
        <a:p>
          <a:r>
            <a:rPr lang="pt-BR" dirty="0" smtClean="0"/>
            <a:t>Metas Nacionais</a:t>
          </a:r>
          <a:endParaRPr lang="pt-BR" dirty="0"/>
        </a:p>
      </dgm:t>
    </dgm:pt>
    <dgm:pt modelId="{A96DA455-154A-4ED0-8A33-3CE58250C570}" type="parTrans" cxnId="{C63A0BBF-A036-4F8E-A3C8-7A1FFD0A6935}">
      <dgm:prSet/>
      <dgm:spPr/>
      <dgm:t>
        <a:bodyPr/>
        <a:lstStyle/>
        <a:p>
          <a:endParaRPr lang="pt-BR"/>
        </a:p>
      </dgm:t>
    </dgm:pt>
    <dgm:pt modelId="{988338AA-38D9-4D40-B9A5-8391F8791EB9}" type="sibTrans" cxnId="{C63A0BBF-A036-4F8E-A3C8-7A1FFD0A6935}">
      <dgm:prSet/>
      <dgm:spPr/>
      <dgm:t>
        <a:bodyPr/>
        <a:lstStyle/>
        <a:p>
          <a:endParaRPr lang="pt-BR"/>
        </a:p>
      </dgm:t>
    </dgm:pt>
    <dgm:pt modelId="{1F64D91A-4159-48E1-9FFD-354C64ADCDCA}">
      <dgm:prSet phldrT="[Texto]"/>
      <dgm:spPr/>
      <dgm:t>
        <a:bodyPr/>
        <a:lstStyle/>
        <a:p>
          <a:r>
            <a:rPr lang="pt-BR" dirty="0" smtClean="0"/>
            <a:t>Calendário de elaboração do PEP 2021-2026</a:t>
          </a:r>
          <a:endParaRPr lang="pt-BR" dirty="0"/>
        </a:p>
      </dgm:t>
    </dgm:pt>
    <dgm:pt modelId="{F77C415E-BCD0-45DD-B45E-CA5A7DF793D0}" type="parTrans" cxnId="{31842806-2D81-4FBA-BEC1-A0930778253A}">
      <dgm:prSet/>
      <dgm:spPr/>
      <dgm:t>
        <a:bodyPr/>
        <a:lstStyle/>
        <a:p>
          <a:endParaRPr lang="pt-BR"/>
        </a:p>
      </dgm:t>
    </dgm:pt>
    <dgm:pt modelId="{F4D48785-5860-4292-877F-BE2C63EAFD0D}" type="sibTrans" cxnId="{31842806-2D81-4FBA-BEC1-A0930778253A}">
      <dgm:prSet/>
      <dgm:spPr/>
      <dgm:t>
        <a:bodyPr/>
        <a:lstStyle/>
        <a:p>
          <a:endParaRPr lang="pt-BR"/>
        </a:p>
      </dgm:t>
    </dgm:pt>
    <dgm:pt modelId="{571C7933-4E9B-45C6-99DD-56F99D317D99}">
      <dgm:prSet phldrT="[Texto]"/>
      <dgm:spPr/>
      <dgm:t>
        <a:bodyPr/>
        <a:lstStyle/>
        <a:p>
          <a:r>
            <a:rPr lang="pt-BR" dirty="0" smtClean="0"/>
            <a:t>Os desafios do tribunal</a:t>
          </a:r>
          <a:endParaRPr lang="pt-BR" dirty="0"/>
        </a:p>
      </dgm:t>
    </dgm:pt>
    <dgm:pt modelId="{37A33CBC-7FD5-4810-9517-95280682C06F}" type="parTrans" cxnId="{F67AC7E3-47F8-43A5-A24C-B21A50C51439}">
      <dgm:prSet/>
      <dgm:spPr/>
      <dgm:t>
        <a:bodyPr/>
        <a:lstStyle/>
        <a:p>
          <a:endParaRPr lang="pt-BR"/>
        </a:p>
      </dgm:t>
    </dgm:pt>
    <dgm:pt modelId="{979E612E-A824-47AD-AFC6-58BFD8BFE623}" type="sibTrans" cxnId="{F67AC7E3-47F8-43A5-A24C-B21A50C51439}">
      <dgm:prSet/>
      <dgm:spPr/>
      <dgm:t>
        <a:bodyPr/>
        <a:lstStyle/>
        <a:p>
          <a:endParaRPr lang="pt-BR"/>
        </a:p>
      </dgm:t>
    </dgm:pt>
    <dgm:pt modelId="{60096D3F-3E19-473D-B064-8A192E6DDA4D}">
      <dgm:prSet phldrT="[Texto]"/>
      <dgm:spPr/>
      <dgm:t>
        <a:bodyPr/>
        <a:lstStyle/>
        <a:p>
          <a:r>
            <a:rPr lang="pt-BR" dirty="0" smtClean="0"/>
            <a:t>Desempenho do TRT14 no Plano Estratégico da JT</a:t>
          </a:r>
          <a:endParaRPr lang="pt-BR" dirty="0"/>
        </a:p>
      </dgm:t>
    </dgm:pt>
    <dgm:pt modelId="{5C2A88D6-3012-4E7F-B9DA-C227BC7677B6}" type="parTrans" cxnId="{C4AF3211-0FB4-4C60-9F99-C07B362F1A73}">
      <dgm:prSet/>
      <dgm:spPr/>
      <dgm:t>
        <a:bodyPr/>
        <a:lstStyle/>
        <a:p>
          <a:endParaRPr lang="pt-BR"/>
        </a:p>
      </dgm:t>
    </dgm:pt>
    <dgm:pt modelId="{471F0D22-F39C-4441-92E8-65EB66E418DB}" type="sibTrans" cxnId="{C4AF3211-0FB4-4C60-9F99-C07B362F1A73}">
      <dgm:prSet/>
      <dgm:spPr/>
      <dgm:t>
        <a:bodyPr/>
        <a:lstStyle/>
        <a:p>
          <a:endParaRPr lang="pt-BR"/>
        </a:p>
      </dgm:t>
    </dgm:pt>
    <dgm:pt modelId="{F9093168-5A7B-422A-A6E6-EAE705E6C18D}" type="pres">
      <dgm:prSet presAssocID="{769AA149-26A6-439F-BD49-1AC779B34447}" presName="CompostProcess" presStyleCnt="0">
        <dgm:presLayoutVars>
          <dgm:dir/>
          <dgm:resizeHandles val="exact"/>
        </dgm:presLayoutVars>
      </dgm:prSet>
      <dgm:spPr/>
    </dgm:pt>
    <dgm:pt modelId="{3705A20A-5CD6-4D2D-89EB-F3D15C0B7BD9}" type="pres">
      <dgm:prSet presAssocID="{769AA149-26A6-439F-BD49-1AC779B34447}" presName="arrow" presStyleLbl="bgShp" presStyleIdx="0" presStyleCnt="1"/>
      <dgm:spPr/>
    </dgm:pt>
    <dgm:pt modelId="{2530FE8A-E0BC-41BF-A5BD-014D100033FE}" type="pres">
      <dgm:prSet presAssocID="{769AA149-26A6-439F-BD49-1AC779B34447}" presName="linearProcess" presStyleCnt="0"/>
      <dgm:spPr/>
    </dgm:pt>
    <dgm:pt modelId="{E024E88B-7990-45AC-A21F-3F8E0FE573DE}" type="pres">
      <dgm:prSet presAssocID="{47264136-770A-43BC-A1E5-CB41578855B8}" presName="textNode" presStyleLbl="node1" presStyleIdx="0" presStyleCnt="5" custLinFactNeighborX="-5280" custLinFactNeighborY="-26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8F0D9-F05D-4329-B5D7-FC1812C3FEBA}" type="pres">
      <dgm:prSet presAssocID="{D10EAC09-794B-46FD-B07E-DCF7EE63E290}" presName="sibTrans" presStyleCnt="0"/>
      <dgm:spPr/>
    </dgm:pt>
    <dgm:pt modelId="{9A7F9185-5BCA-474E-A6BC-5101420958AF}" type="pres">
      <dgm:prSet presAssocID="{60096D3F-3E19-473D-B064-8A192E6DDA4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B3C2FE-7414-447F-9AF8-905B08DE6888}" type="pres">
      <dgm:prSet presAssocID="{471F0D22-F39C-4441-92E8-65EB66E418DB}" presName="sibTrans" presStyleCnt="0"/>
      <dgm:spPr/>
    </dgm:pt>
    <dgm:pt modelId="{0F5C68CE-25D9-41BD-AE08-613FD5DDC3A1}" type="pres">
      <dgm:prSet presAssocID="{571C7933-4E9B-45C6-99DD-56F99D317D9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5ABBFB-3964-41EA-BCD4-1C11990A5F5B}" type="pres">
      <dgm:prSet presAssocID="{979E612E-A824-47AD-AFC6-58BFD8BFE623}" presName="sibTrans" presStyleCnt="0"/>
      <dgm:spPr/>
    </dgm:pt>
    <dgm:pt modelId="{970D6499-5CCD-4A75-A2EB-4A08D7B029CF}" type="pres">
      <dgm:prSet presAssocID="{1F181196-66F3-4424-931C-A24317B1993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76D966-FB10-4486-9242-BA3B14B9A462}" type="pres">
      <dgm:prSet presAssocID="{988338AA-38D9-4D40-B9A5-8391F8791EB9}" presName="sibTrans" presStyleCnt="0"/>
      <dgm:spPr/>
    </dgm:pt>
    <dgm:pt modelId="{F8AD55F4-265F-47F7-BC2D-CDC766122D99}" type="pres">
      <dgm:prSet presAssocID="{1F64D91A-4159-48E1-9FFD-354C64ADCDC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6D93894-18F8-4011-A708-6D75E53C5281}" type="presOf" srcId="{1F181196-66F3-4424-931C-A24317B19932}" destId="{970D6499-5CCD-4A75-A2EB-4A08D7B029CF}" srcOrd="0" destOrd="0" presId="urn:microsoft.com/office/officeart/2005/8/layout/hProcess9"/>
    <dgm:cxn modelId="{4FADBB40-88AE-45F9-8D9C-442F92200AD9}" srcId="{769AA149-26A6-439F-BD49-1AC779B34447}" destId="{47264136-770A-43BC-A1E5-CB41578855B8}" srcOrd="0" destOrd="0" parTransId="{5DC3F48E-FC10-4F82-A52F-AFCD3404E2F2}" sibTransId="{D10EAC09-794B-46FD-B07E-DCF7EE63E290}"/>
    <dgm:cxn modelId="{12F43717-8E12-4F83-A3C3-C223799C0675}" type="presOf" srcId="{47264136-770A-43BC-A1E5-CB41578855B8}" destId="{E024E88B-7990-45AC-A21F-3F8E0FE573DE}" srcOrd="0" destOrd="0" presId="urn:microsoft.com/office/officeart/2005/8/layout/hProcess9"/>
    <dgm:cxn modelId="{59ED8DC0-BA24-4926-93BA-63DE0C550229}" type="presOf" srcId="{60096D3F-3E19-473D-B064-8A192E6DDA4D}" destId="{9A7F9185-5BCA-474E-A6BC-5101420958AF}" srcOrd="0" destOrd="0" presId="urn:microsoft.com/office/officeart/2005/8/layout/hProcess9"/>
    <dgm:cxn modelId="{D7EF0797-0174-4249-8287-B9C032213EA0}" type="presOf" srcId="{1F64D91A-4159-48E1-9FFD-354C64ADCDCA}" destId="{F8AD55F4-265F-47F7-BC2D-CDC766122D99}" srcOrd="0" destOrd="0" presId="urn:microsoft.com/office/officeart/2005/8/layout/hProcess9"/>
    <dgm:cxn modelId="{31842806-2D81-4FBA-BEC1-A0930778253A}" srcId="{769AA149-26A6-439F-BD49-1AC779B34447}" destId="{1F64D91A-4159-48E1-9FFD-354C64ADCDCA}" srcOrd="4" destOrd="0" parTransId="{F77C415E-BCD0-45DD-B45E-CA5A7DF793D0}" sibTransId="{F4D48785-5860-4292-877F-BE2C63EAFD0D}"/>
    <dgm:cxn modelId="{C63A0BBF-A036-4F8E-A3C8-7A1FFD0A6935}" srcId="{769AA149-26A6-439F-BD49-1AC779B34447}" destId="{1F181196-66F3-4424-931C-A24317B19932}" srcOrd="3" destOrd="0" parTransId="{A96DA455-154A-4ED0-8A33-3CE58250C570}" sibTransId="{988338AA-38D9-4D40-B9A5-8391F8791EB9}"/>
    <dgm:cxn modelId="{F792888A-F3D0-4FBD-B129-E7E0827DEEAF}" type="presOf" srcId="{571C7933-4E9B-45C6-99DD-56F99D317D99}" destId="{0F5C68CE-25D9-41BD-AE08-613FD5DDC3A1}" srcOrd="0" destOrd="0" presId="urn:microsoft.com/office/officeart/2005/8/layout/hProcess9"/>
    <dgm:cxn modelId="{A86EA560-1F64-44CF-91EE-CE489D998DF9}" type="presOf" srcId="{769AA149-26A6-439F-BD49-1AC779B34447}" destId="{F9093168-5A7B-422A-A6E6-EAE705E6C18D}" srcOrd="0" destOrd="0" presId="urn:microsoft.com/office/officeart/2005/8/layout/hProcess9"/>
    <dgm:cxn modelId="{F67AC7E3-47F8-43A5-A24C-B21A50C51439}" srcId="{769AA149-26A6-439F-BD49-1AC779B34447}" destId="{571C7933-4E9B-45C6-99DD-56F99D317D99}" srcOrd="2" destOrd="0" parTransId="{37A33CBC-7FD5-4810-9517-95280682C06F}" sibTransId="{979E612E-A824-47AD-AFC6-58BFD8BFE623}"/>
    <dgm:cxn modelId="{C4AF3211-0FB4-4C60-9F99-C07B362F1A73}" srcId="{769AA149-26A6-439F-BD49-1AC779B34447}" destId="{60096D3F-3E19-473D-B064-8A192E6DDA4D}" srcOrd="1" destOrd="0" parTransId="{5C2A88D6-3012-4E7F-B9DA-C227BC7677B6}" sibTransId="{471F0D22-F39C-4441-92E8-65EB66E418DB}"/>
    <dgm:cxn modelId="{E72A7B34-DE51-4A7F-A31A-87BAA4F73D39}" type="presParOf" srcId="{F9093168-5A7B-422A-A6E6-EAE705E6C18D}" destId="{3705A20A-5CD6-4D2D-89EB-F3D15C0B7BD9}" srcOrd="0" destOrd="0" presId="urn:microsoft.com/office/officeart/2005/8/layout/hProcess9"/>
    <dgm:cxn modelId="{08F59ABF-1740-4B24-A05E-41D5491A0EF0}" type="presParOf" srcId="{F9093168-5A7B-422A-A6E6-EAE705E6C18D}" destId="{2530FE8A-E0BC-41BF-A5BD-014D100033FE}" srcOrd="1" destOrd="0" presId="urn:microsoft.com/office/officeart/2005/8/layout/hProcess9"/>
    <dgm:cxn modelId="{9FF99543-2791-4E6F-A8C5-2B051CDA64E6}" type="presParOf" srcId="{2530FE8A-E0BC-41BF-A5BD-014D100033FE}" destId="{E024E88B-7990-45AC-A21F-3F8E0FE573DE}" srcOrd="0" destOrd="0" presId="urn:microsoft.com/office/officeart/2005/8/layout/hProcess9"/>
    <dgm:cxn modelId="{E82F6B37-FF90-4868-9040-A5E8E9F46040}" type="presParOf" srcId="{2530FE8A-E0BC-41BF-A5BD-014D100033FE}" destId="{86E8F0D9-F05D-4329-B5D7-FC1812C3FEBA}" srcOrd="1" destOrd="0" presId="urn:microsoft.com/office/officeart/2005/8/layout/hProcess9"/>
    <dgm:cxn modelId="{D12E421B-FE30-4850-95D7-8172B8A1A3AD}" type="presParOf" srcId="{2530FE8A-E0BC-41BF-A5BD-014D100033FE}" destId="{9A7F9185-5BCA-474E-A6BC-5101420958AF}" srcOrd="2" destOrd="0" presId="urn:microsoft.com/office/officeart/2005/8/layout/hProcess9"/>
    <dgm:cxn modelId="{B43269E6-3293-426E-B6FC-92A0DA589B91}" type="presParOf" srcId="{2530FE8A-E0BC-41BF-A5BD-014D100033FE}" destId="{0FB3C2FE-7414-447F-9AF8-905B08DE6888}" srcOrd="3" destOrd="0" presId="urn:microsoft.com/office/officeart/2005/8/layout/hProcess9"/>
    <dgm:cxn modelId="{71284390-4BB6-47EC-85CE-53E7CC2EF3EA}" type="presParOf" srcId="{2530FE8A-E0BC-41BF-A5BD-014D100033FE}" destId="{0F5C68CE-25D9-41BD-AE08-613FD5DDC3A1}" srcOrd="4" destOrd="0" presId="urn:microsoft.com/office/officeart/2005/8/layout/hProcess9"/>
    <dgm:cxn modelId="{F256ACE2-6C56-404A-9443-40DF193FF440}" type="presParOf" srcId="{2530FE8A-E0BC-41BF-A5BD-014D100033FE}" destId="{AE5ABBFB-3964-41EA-BCD4-1C11990A5F5B}" srcOrd="5" destOrd="0" presId="urn:microsoft.com/office/officeart/2005/8/layout/hProcess9"/>
    <dgm:cxn modelId="{52F3AF60-CA25-488F-BE4D-CC3A02D6D282}" type="presParOf" srcId="{2530FE8A-E0BC-41BF-A5BD-014D100033FE}" destId="{970D6499-5CCD-4A75-A2EB-4A08D7B029CF}" srcOrd="6" destOrd="0" presId="urn:microsoft.com/office/officeart/2005/8/layout/hProcess9"/>
    <dgm:cxn modelId="{296BBC69-230B-44F6-8A7D-CC5680D413DA}" type="presParOf" srcId="{2530FE8A-E0BC-41BF-A5BD-014D100033FE}" destId="{0276D966-FB10-4486-9242-BA3B14B9A462}" srcOrd="7" destOrd="0" presId="urn:microsoft.com/office/officeart/2005/8/layout/hProcess9"/>
    <dgm:cxn modelId="{A65D7C4D-C7F1-4289-9E3C-58E147EFD739}" type="presParOf" srcId="{2530FE8A-E0BC-41BF-A5BD-014D100033FE}" destId="{F8AD55F4-265F-47F7-BC2D-CDC766122D9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5A20A-5CD6-4D2D-89EB-F3D15C0B7BD9}">
      <dsp:nvSpPr>
        <dsp:cNvPr id="0" name=""/>
        <dsp:cNvSpPr/>
      </dsp:nvSpPr>
      <dsp:spPr>
        <a:xfrm>
          <a:off x="631870" y="0"/>
          <a:ext cx="7161195" cy="547260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24E88B-7990-45AC-A21F-3F8E0FE573DE}">
      <dsp:nvSpPr>
        <dsp:cNvPr id="0" name=""/>
        <dsp:cNvSpPr/>
      </dsp:nvSpPr>
      <dsp:spPr>
        <a:xfrm>
          <a:off x="0" y="1584166"/>
          <a:ext cx="1618756" cy="21890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Abertura: Presidente</a:t>
          </a:r>
          <a:endParaRPr lang="pt-BR" sz="1900" kern="1200" dirty="0"/>
        </a:p>
      </dsp:txBody>
      <dsp:txXfrm>
        <a:off x="79021" y="1663187"/>
        <a:ext cx="1460714" cy="2031001"/>
      </dsp:txXfrm>
    </dsp:sp>
    <dsp:sp modelId="{9A7F9185-5BCA-474E-A6BC-5101420958AF}">
      <dsp:nvSpPr>
        <dsp:cNvPr id="0" name=""/>
        <dsp:cNvSpPr/>
      </dsp:nvSpPr>
      <dsp:spPr>
        <a:xfrm>
          <a:off x="1703396" y="1641782"/>
          <a:ext cx="1618756" cy="21890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Desempenho do TRT14 no Plano Estratégico da JT</a:t>
          </a:r>
          <a:endParaRPr lang="pt-BR" sz="1900" kern="1200" dirty="0"/>
        </a:p>
      </dsp:txBody>
      <dsp:txXfrm>
        <a:off x="1782417" y="1720803"/>
        <a:ext cx="1460714" cy="2031001"/>
      </dsp:txXfrm>
    </dsp:sp>
    <dsp:sp modelId="{0F5C68CE-25D9-41BD-AE08-613FD5DDC3A1}">
      <dsp:nvSpPr>
        <dsp:cNvPr id="0" name=""/>
        <dsp:cNvSpPr/>
      </dsp:nvSpPr>
      <dsp:spPr>
        <a:xfrm>
          <a:off x="3403089" y="1641782"/>
          <a:ext cx="1618756" cy="21890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Os desafios do tribunal</a:t>
          </a:r>
          <a:endParaRPr lang="pt-BR" sz="1900" kern="1200" dirty="0"/>
        </a:p>
      </dsp:txBody>
      <dsp:txXfrm>
        <a:off x="3482110" y="1720803"/>
        <a:ext cx="1460714" cy="2031001"/>
      </dsp:txXfrm>
    </dsp:sp>
    <dsp:sp modelId="{970D6499-5CCD-4A75-A2EB-4A08D7B029CF}">
      <dsp:nvSpPr>
        <dsp:cNvPr id="0" name=""/>
        <dsp:cNvSpPr/>
      </dsp:nvSpPr>
      <dsp:spPr>
        <a:xfrm>
          <a:off x="5102783" y="1641782"/>
          <a:ext cx="1618756" cy="21890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Metas Nacionais</a:t>
          </a:r>
          <a:endParaRPr lang="pt-BR" sz="1900" kern="1200" dirty="0"/>
        </a:p>
      </dsp:txBody>
      <dsp:txXfrm>
        <a:off x="5181804" y="1720803"/>
        <a:ext cx="1460714" cy="2031001"/>
      </dsp:txXfrm>
    </dsp:sp>
    <dsp:sp modelId="{F8AD55F4-265F-47F7-BC2D-CDC766122D99}">
      <dsp:nvSpPr>
        <dsp:cNvPr id="0" name=""/>
        <dsp:cNvSpPr/>
      </dsp:nvSpPr>
      <dsp:spPr>
        <a:xfrm>
          <a:off x="6802477" y="1641782"/>
          <a:ext cx="1618756" cy="218904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Calendário de elaboração do PEP 2021-2026</a:t>
          </a:r>
          <a:endParaRPr lang="pt-BR" sz="1900" kern="1200" dirty="0"/>
        </a:p>
      </dsp:txBody>
      <dsp:txXfrm>
        <a:off x="6881498" y="1720803"/>
        <a:ext cx="1460714" cy="2031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59089-2AA6-4163-9ACA-F1EACF0343F3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745D-C4CA-4C96-AFFD-D5791E9C3D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90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59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06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71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61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38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74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83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63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44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13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698D6-6317-4ABD-9E8C-8E4BF4F0DE8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C9F1-BA39-48EC-AA77-77DE7E639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10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98291700478\Pictures\jt futu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51920" y="59492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Porto Velho – RO 08/3/2019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31840" y="566124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Porto Velho, 27/03/2020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98291700478\Pictures\ARTES RAES\RAE 2019-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7384"/>
            <a:ext cx="7619999" cy="22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59632" y="350100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Chicago" panose="020B0806080604040204" pitchFamily="34" charset="0"/>
              </a:rPr>
              <a:t>Tendências e Impactos</a:t>
            </a:r>
            <a:endParaRPr lang="pt-BR" sz="3200" dirty="0">
              <a:solidFill>
                <a:srgbClr val="FF0000"/>
              </a:solidFill>
              <a:latin typeface="Chicago" panose="020B08060806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88640"/>
            <a:ext cx="73056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09" y="3068959"/>
            <a:ext cx="7175829" cy="37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3635896" y="3933056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548680"/>
            <a:ext cx="72675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284984"/>
            <a:ext cx="69246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923928" y="4005064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17232"/>
            <a:ext cx="1880046" cy="11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9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548680"/>
            <a:ext cx="72675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924944"/>
            <a:ext cx="67341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1127"/>
            <a:ext cx="71532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3837831" y="3717032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77357"/>
            <a:ext cx="7530231" cy="366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1127"/>
            <a:ext cx="71532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954510" y="3861048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664"/>
            <a:ext cx="73437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86" y="4293096"/>
            <a:ext cx="3635406" cy="2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7467"/>
            <a:ext cx="7462415" cy="159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0" y="1704974"/>
            <a:ext cx="7175875" cy="412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779912" y="2564904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6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-9897"/>
            <a:ext cx="72294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3" y="2852936"/>
            <a:ext cx="707165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779912" y="3645024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3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624"/>
            <a:ext cx="73437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2" y="2520280"/>
            <a:ext cx="7582491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563888" y="3356992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3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57150"/>
            <a:ext cx="5476875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2483768" y="3258505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5149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2025"/>
            <a:ext cx="76866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6804248" y="530120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516217" y="4797152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2015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139952" y="4921423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2016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00193" y="5065439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2017</a:t>
            </a:r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668344" y="5209455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2018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236296" y="5373216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2019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806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9144000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endParaRPr lang="pt-BR" sz="6000" dirty="0">
              <a:solidFill>
                <a:schemeClr val="bg1"/>
              </a:solidFill>
            </a:endParaRPr>
          </a:p>
          <a:p>
            <a:pPr algn="ctr"/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Os desafios do TRT da 14ª Região demonstrados </a:t>
            </a:r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em números</a:t>
            </a:r>
          </a:p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endParaRPr lang="pt-BR" sz="6000" dirty="0">
              <a:solidFill>
                <a:schemeClr val="bg1"/>
              </a:solidFill>
            </a:endParaRPr>
          </a:p>
          <a:p>
            <a:pPr algn="ctr"/>
            <a:endParaRPr lang="pt-BR" sz="6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4652171"/>
              </p:ext>
            </p:extLst>
          </p:nvPr>
        </p:nvGraphicFramePr>
        <p:xfrm>
          <a:off x="395536" y="1340768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699792" y="33265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rgbClr val="0070C0"/>
                </a:solidFill>
                <a:latin typeface="Brush Script MT" panose="03060802040406070304" pitchFamily="66" charset="0"/>
              </a:rPr>
              <a:t>Nossa Pauta</a:t>
            </a:r>
            <a:endParaRPr lang="pt-BR" sz="4800" dirty="0">
              <a:solidFill>
                <a:srgbClr val="0070C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9144000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A relação de nossa </a:t>
            </a:r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despesa total</a:t>
            </a:r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 pelos </a:t>
            </a:r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casos novos</a:t>
            </a:r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, comparada com o demais tribunais</a:t>
            </a:r>
            <a:endParaRPr lang="pt-BR" sz="6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endParaRPr lang="pt-BR" sz="6000" dirty="0">
              <a:solidFill>
                <a:schemeClr val="bg1"/>
              </a:solidFill>
            </a:endParaRPr>
          </a:p>
          <a:p>
            <a:pPr algn="ctr"/>
            <a:endParaRPr lang="pt-BR" sz="6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451967"/>
              </p:ext>
            </p:extLst>
          </p:nvPr>
        </p:nvGraphicFramePr>
        <p:xfrm>
          <a:off x="7268" y="4217"/>
          <a:ext cx="9144000" cy="59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79512" y="616530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Ano base: 2018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63688" y="61329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Legenda: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2627784" y="6021288"/>
            <a:ext cx="216024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27784" y="6426065"/>
            <a:ext cx="216024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629905" y="6229682"/>
            <a:ext cx="216024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843808" y="594928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Grande Porte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43808" y="638132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Pequeno Porte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843808" y="61653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Médio Porte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476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9144000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endParaRPr lang="pt-BR" sz="6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Quanto </a:t>
            </a:r>
            <a:r>
              <a:rPr lang="pt-BR" sz="6000" dirty="0">
                <a:solidFill>
                  <a:schemeClr val="bg1"/>
                </a:solidFill>
                <a:cs typeface="Arial" panose="020B0604020202020204" pitchFamily="34" charset="0"/>
              </a:rPr>
              <a:t>custa um </a:t>
            </a:r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processo baixado</a:t>
            </a:r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 no TRT14</a:t>
            </a:r>
            <a:r>
              <a:rPr lang="pt-BR" sz="6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</a:p>
          <a:p>
            <a:pPr algn="ctr"/>
            <a:endParaRPr lang="pt-BR" sz="6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endParaRPr lang="pt-BR" sz="6000" dirty="0">
              <a:solidFill>
                <a:schemeClr val="bg1"/>
              </a:solidFill>
            </a:endParaRPr>
          </a:p>
          <a:p>
            <a:pPr algn="ctr"/>
            <a:endParaRPr lang="pt-BR" sz="6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753889"/>
              </p:ext>
            </p:extLst>
          </p:nvPr>
        </p:nvGraphicFramePr>
        <p:xfrm>
          <a:off x="0" y="1"/>
          <a:ext cx="9144000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93721"/>
              </p:ext>
            </p:extLst>
          </p:nvPr>
        </p:nvGraphicFramePr>
        <p:xfrm>
          <a:off x="539552" y="4644747"/>
          <a:ext cx="6840760" cy="192405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total = Despesas com RH, Outras despesas correntes,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9144000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endParaRPr lang="pt-BR" sz="6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Relação de </a:t>
            </a:r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casos novos </a:t>
            </a:r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pela </a:t>
            </a:r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força de trabalho, </a:t>
            </a:r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comparada aos demais tribunais</a:t>
            </a:r>
            <a:endParaRPr lang="pt-BR" sz="6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endParaRPr lang="pt-BR" sz="6000" dirty="0">
              <a:solidFill>
                <a:schemeClr val="bg1"/>
              </a:solidFill>
            </a:endParaRPr>
          </a:p>
          <a:p>
            <a:pPr algn="ctr"/>
            <a:endParaRPr lang="pt-BR" sz="6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277147"/>
              </p:ext>
            </p:extLst>
          </p:nvPr>
        </p:nvGraphicFramePr>
        <p:xfrm>
          <a:off x="3473" y="0"/>
          <a:ext cx="9144001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79512" y="616530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Ano base: 2018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619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9144000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endParaRPr lang="pt-BR" sz="6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Relação da </a:t>
            </a:r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despesa total </a:t>
            </a:r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pelos </a:t>
            </a:r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valores pagos aos demandantes</a:t>
            </a:r>
          </a:p>
          <a:p>
            <a:pPr algn="ctr"/>
            <a:endParaRPr lang="pt-BR" sz="6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endParaRPr lang="pt-BR" sz="6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endParaRPr lang="pt-B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692696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Despesas totais/valores pagos às partes em processo trabalhista</a:t>
            </a:r>
            <a:endParaRPr lang="pt-BR" sz="24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826694"/>
              </p:ext>
            </p:extLst>
          </p:nvPr>
        </p:nvGraphicFramePr>
        <p:xfrm>
          <a:off x="179512" y="1440656"/>
          <a:ext cx="8856984" cy="397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3528" y="566124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e-Gestão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072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9144000" cy="65556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endParaRPr lang="pt-BR" sz="6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As despesas com aposentadorias e pensões </a:t>
            </a:r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dobraram</a:t>
            </a:r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 em 10 anos</a:t>
            </a:r>
            <a:endParaRPr lang="pt-BR" sz="6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endParaRPr lang="pt-BR" sz="6000" dirty="0">
              <a:solidFill>
                <a:schemeClr val="bg1"/>
              </a:solidFill>
            </a:endParaRPr>
          </a:p>
          <a:p>
            <a:pPr algn="ctr"/>
            <a:endParaRPr lang="pt-BR" sz="6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36096" y="404990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/>
              <a:t>30% </a:t>
            </a:r>
            <a:r>
              <a:rPr lang="pt-BR" dirty="0" smtClean="0"/>
              <a:t>das despesas com pessoal correspondem aos inativos.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4121914"/>
            <a:ext cx="2159210" cy="14673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Total de servidores atualmente com abono permanência: 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03848" y="4265930"/>
            <a:ext cx="1463379" cy="10819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4400" dirty="0" smtClean="0"/>
              <a:t>145</a:t>
            </a:r>
            <a:endParaRPr lang="pt-BR" sz="4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887064"/>
              </p:ext>
            </p:extLst>
          </p:nvPr>
        </p:nvGraphicFramePr>
        <p:xfrm>
          <a:off x="767130" y="260648"/>
          <a:ext cx="744855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89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1125"/>
            <a:ext cx="6120680" cy="599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8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94923"/>
              </p:ext>
            </p:extLst>
          </p:nvPr>
        </p:nvGraphicFramePr>
        <p:xfrm>
          <a:off x="1660476" y="764704"/>
          <a:ext cx="54006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763688" y="3717032"/>
            <a:ext cx="53285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Força de trabalho: servidores, juízes e desembargadores</a:t>
            </a:r>
            <a:endParaRPr lang="pt-BR" sz="16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09229"/>
              </p:ext>
            </p:extLst>
          </p:nvPr>
        </p:nvGraphicFramePr>
        <p:xfrm>
          <a:off x="1871588" y="4384504"/>
          <a:ext cx="5148684" cy="221284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716228"/>
                <a:gridCol w="1716228"/>
                <a:gridCol w="1716228"/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 b="1" dirty="0">
                          <a:effectLst/>
                        </a:rPr>
                        <a:t>Faixa Etária</a:t>
                      </a:r>
                      <a:endParaRPr lang="pt-BR" sz="4400" b="1" dirty="0">
                        <a:effectLst/>
                      </a:endParaRPr>
                    </a:p>
                  </a:txBody>
                  <a:tcPr marL="38100" marR="38100" marT="38100" marB="381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 b="1" dirty="0">
                          <a:effectLst/>
                        </a:rPr>
                        <a:t>Quantidade</a:t>
                      </a:r>
                      <a:endParaRPr lang="pt-BR" sz="4400" b="1" dirty="0">
                        <a:effectLst/>
                      </a:endParaRPr>
                    </a:p>
                  </a:txBody>
                  <a:tcPr marL="38100" marR="38100" marT="38100" marB="381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 b="1" dirty="0">
                          <a:effectLst/>
                        </a:rPr>
                        <a:t>Porcentagem</a:t>
                      </a:r>
                      <a:endParaRPr lang="pt-BR" sz="4400" b="1" dirty="0">
                        <a:effectLst/>
                      </a:endParaRPr>
                    </a:p>
                  </a:txBody>
                  <a:tcPr marL="38100" marR="38100" marT="38100" marB="381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 dirty="0">
                          <a:effectLst/>
                        </a:rPr>
                        <a:t>Até 35 </a:t>
                      </a:r>
                      <a:endParaRPr lang="pt-BR" sz="4400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 dirty="0">
                          <a:effectLst/>
                        </a:rPr>
                        <a:t>143</a:t>
                      </a:r>
                      <a:endParaRPr lang="pt-BR" sz="4400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 dirty="0">
                          <a:effectLst/>
                        </a:rPr>
                        <a:t>18,5%</a:t>
                      </a:r>
                      <a:endParaRPr lang="pt-BR" sz="4400" dirty="0">
                        <a:effectLst/>
                      </a:endParaRPr>
                    </a:p>
                  </a:txBody>
                  <a:tcPr marL="38100" marR="38100" marT="38100" marB="3810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 dirty="0">
                          <a:effectLst/>
                        </a:rPr>
                        <a:t>36-45</a:t>
                      </a:r>
                      <a:endParaRPr lang="pt-BR" sz="4400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200</a:t>
                      </a:r>
                      <a:endParaRPr lang="pt-BR" sz="44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25,9%</a:t>
                      </a:r>
                      <a:endParaRPr lang="pt-BR" sz="4400">
                        <a:effectLst/>
                      </a:endParaRPr>
                    </a:p>
                  </a:txBody>
                  <a:tcPr marL="38100" marR="38100" marT="38100" marB="3810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46-55</a:t>
                      </a:r>
                      <a:endParaRPr lang="pt-BR" sz="44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265</a:t>
                      </a:r>
                      <a:endParaRPr lang="pt-BR" sz="44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34,3%</a:t>
                      </a:r>
                      <a:endParaRPr lang="pt-BR" sz="4400">
                        <a:effectLst/>
                      </a:endParaRPr>
                    </a:p>
                  </a:txBody>
                  <a:tcPr marL="38100" marR="38100" marT="38100" marB="3810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56-65</a:t>
                      </a:r>
                      <a:endParaRPr lang="pt-BR" sz="44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150</a:t>
                      </a:r>
                      <a:endParaRPr lang="pt-BR" sz="44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19,4%</a:t>
                      </a:r>
                      <a:endParaRPr lang="pt-BR" sz="4400">
                        <a:effectLst/>
                      </a:endParaRPr>
                    </a:p>
                  </a:txBody>
                  <a:tcPr marL="38100" marR="38100" marT="38100" marB="3810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 dirty="0">
                          <a:effectLst/>
                        </a:rPr>
                        <a:t>Acima de 65</a:t>
                      </a:r>
                      <a:endParaRPr lang="pt-BR" sz="4400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 dirty="0">
                          <a:effectLst/>
                        </a:rPr>
                        <a:t>14</a:t>
                      </a:r>
                      <a:endParaRPr lang="pt-BR" sz="4400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pt-BR" sz="1600" dirty="0">
                          <a:effectLst/>
                        </a:rPr>
                        <a:t>1,81%</a:t>
                      </a:r>
                      <a:endParaRPr lang="pt-BR" sz="4400" dirty="0">
                        <a:effectLst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9144000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endParaRPr lang="pt-BR" sz="6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A nossa </a:t>
            </a:r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produtividade</a:t>
            </a:r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 comparada aos demais tribunais</a:t>
            </a:r>
          </a:p>
          <a:p>
            <a:pPr algn="ctr"/>
            <a:endParaRPr lang="pt-BR" sz="6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endParaRPr lang="pt-BR" sz="6000" dirty="0">
              <a:solidFill>
                <a:schemeClr val="bg1"/>
              </a:solidFill>
            </a:endParaRPr>
          </a:p>
          <a:p>
            <a:pPr algn="ctr"/>
            <a:endParaRPr lang="pt-BR" sz="6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730269"/>
              </p:ext>
            </p:extLst>
          </p:nvPr>
        </p:nvGraphicFramePr>
        <p:xfrm>
          <a:off x="683568" y="332656"/>
          <a:ext cx="76962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43608" y="4653136"/>
            <a:ext cx="1872208" cy="18341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TRT14 – IPS/1º GRAU – 2019 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12435" y="5013176"/>
            <a:ext cx="1661742" cy="10819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4400" dirty="0" smtClean="0"/>
              <a:t>86,6</a:t>
            </a:r>
            <a:endParaRPr lang="pt-BR" sz="4400" dirty="0"/>
          </a:p>
        </p:txBody>
      </p:sp>
      <p:sp>
        <p:nvSpPr>
          <p:cNvPr id="2" name="CaixaDeTexto 1"/>
          <p:cNvSpPr txBox="1"/>
          <p:nvPr/>
        </p:nvSpPr>
        <p:spPr>
          <a:xfrm rot="21362873">
            <a:off x="3647169" y="56822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Mistral" panose="03090702030407020403" pitchFamily="66" charset="0"/>
              </a:rPr>
              <a:t>estimativa</a:t>
            </a:r>
            <a:endParaRPr lang="pt-BR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3608" y="4653136"/>
            <a:ext cx="1872208" cy="18341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TRT14 – IPS/2º GRAU – 2019 </a:t>
            </a:r>
            <a:endParaRPr lang="pt-BR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253486"/>
              </p:ext>
            </p:extLst>
          </p:nvPr>
        </p:nvGraphicFramePr>
        <p:xfrm>
          <a:off x="651892" y="332656"/>
          <a:ext cx="76962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12435" y="5013176"/>
            <a:ext cx="2062976" cy="10819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4400" dirty="0" smtClean="0"/>
              <a:t>73,25</a:t>
            </a:r>
            <a:endParaRPr lang="pt-BR" sz="4400" dirty="0"/>
          </a:p>
        </p:txBody>
      </p:sp>
      <p:sp>
        <p:nvSpPr>
          <p:cNvPr id="9" name="CaixaDeTexto 8"/>
          <p:cNvSpPr txBox="1"/>
          <p:nvPr/>
        </p:nvSpPr>
        <p:spPr>
          <a:xfrm rot="21362873">
            <a:off x="3935201" y="570299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Mistral" panose="03090702030407020403" pitchFamily="66" charset="0"/>
              </a:rPr>
              <a:t>estimativa</a:t>
            </a:r>
            <a:endParaRPr lang="pt-BR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278394"/>
              </p:ext>
            </p:extLst>
          </p:nvPr>
        </p:nvGraphicFramePr>
        <p:xfrm>
          <a:off x="179512" y="116632"/>
          <a:ext cx="8856984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99592" y="4653136"/>
            <a:ext cx="2016224" cy="18341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TRT14 – IPM/1º GRAU – 2019 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12435" y="5013176"/>
            <a:ext cx="2464211" cy="10819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4400" dirty="0" smtClean="0"/>
              <a:t>561,96</a:t>
            </a:r>
            <a:endParaRPr lang="pt-BR" sz="4400" dirty="0"/>
          </a:p>
        </p:txBody>
      </p:sp>
      <p:sp>
        <p:nvSpPr>
          <p:cNvPr id="6" name="CaixaDeTexto 5"/>
          <p:cNvSpPr txBox="1"/>
          <p:nvPr/>
        </p:nvSpPr>
        <p:spPr>
          <a:xfrm rot="21362873">
            <a:off x="4128679" y="570299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Mistral" panose="03090702030407020403" pitchFamily="66" charset="0"/>
              </a:rPr>
              <a:t>estimativa</a:t>
            </a:r>
            <a:endParaRPr lang="pt-BR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4653136"/>
            <a:ext cx="2016224" cy="18341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TRT14 – IPM/2º GRAU – 2019 </a:t>
            </a:r>
            <a:endParaRPr lang="pt-BR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150943"/>
              </p:ext>
            </p:extLst>
          </p:nvPr>
        </p:nvGraphicFramePr>
        <p:xfrm>
          <a:off x="35496" y="116632"/>
          <a:ext cx="8928992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12435" y="5013176"/>
            <a:ext cx="1463379" cy="1081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4400" dirty="0" smtClean="0"/>
              <a:t>879</a:t>
            </a:r>
            <a:endParaRPr lang="pt-BR" sz="4400" dirty="0"/>
          </a:p>
        </p:txBody>
      </p:sp>
      <p:sp>
        <p:nvSpPr>
          <p:cNvPr id="7" name="CaixaDeTexto 6"/>
          <p:cNvSpPr txBox="1"/>
          <p:nvPr/>
        </p:nvSpPr>
        <p:spPr>
          <a:xfrm rot="21362873">
            <a:off x="3575161" y="570299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Mistral" panose="03090702030407020403" pitchFamily="66" charset="0"/>
              </a:rPr>
              <a:t>estimativa</a:t>
            </a:r>
            <a:endParaRPr lang="pt-BR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9144000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r>
              <a:rPr lang="pt-BR" sz="6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Teletrabalho</a:t>
            </a:r>
            <a:endParaRPr lang="pt-BR" sz="60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60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Versus</a:t>
            </a:r>
          </a:p>
          <a:p>
            <a:pPr algn="ctr"/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Despesas</a:t>
            </a:r>
            <a:r>
              <a:rPr lang="pt-B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 e Processos </a:t>
            </a:r>
            <a:r>
              <a:rPr lang="pt-B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baixados</a:t>
            </a:r>
            <a:endParaRPr lang="pt-BR" sz="6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endParaRPr lang="pt-BR" sz="6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endParaRPr lang="pt-BR" sz="6000" dirty="0">
              <a:solidFill>
                <a:schemeClr val="bg1"/>
              </a:solidFill>
            </a:endParaRPr>
          </a:p>
          <a:p>
            <a:pPr algn="ctr"/>
            <a:endParaRPr lang="pt-BR" sz="6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290081"/>
              </p:ext>
            </p:extLst>
          </p:nvPr>
        </p:nvGraphicFramePr>
        <p:xfrm>
          <a:off x="400075" y="3789040"/>
          <a:ext cx="388843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794685"/>
              </p:ext>
            </p:extLst>
          </p:nvPr>
        </p:nvGraphicFramePr>
        <p:xfrm>
          <a:off x="4576539" y="4005064"/>
          <a:ext cx="4027909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004048" y="6444044"/>
            <a:ext cx="3351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Outras despesas + despesas de capital</a:t>
            </a:r>
            <a:endParaRPr lang="pt-BR" sz="16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096092"/>
              </p:ext>
            </p:extLst>
          </p:nvPr>
        </p:nvGraphicFramePr>
        <p:xfrm>
          <a:off x="467545" y="260648"/>
          <a:ext cx="788825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98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07188"/>
              </p:ext>
            </p:extLst>
          </p:nvPr>
        </p:nvGraphicFramePr>
        <p:xfrm>
          <a:off x="576314" y="620688"/>
          <a:ext cx="8100142" cy="5547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0979"/>
                <a:gridCol w="2299163"/>
              </a:tblGrid>
              <a:tr h="6277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Gastos </a:t>
                      </a:r>
                      <a:r>
                        <a:rPr lang="pt-BR" sz="2400" b="1" dirty="0">
                          <a:effectLst/>
                        </a:rPr>
                        <a:t>com funcionamento </a:t>
                      </a:r>
                      <a:r>
                        <a:rPr lang="pt-BR" sz="2400" b="1" dirty="0" smtClean="0">
                          <a:effectLst/>
                        </a:rPr>
                        <a:t>administrativo 2019 </a:t>
                      </a:r>
                      <a:r>
                        <a:rPr lang="pt-BR" sz="2400" b="1" dirty="0">
                          <a:effectLst/>
                        </a:rPr>
                        <a:t>(R$)</a:t>
                      </a:r>
                      <a:endParaRPr lang="pt-BR" sz="2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04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Locação de Imóveis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330.472,18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304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Energia e água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2.193.313,49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304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Apoio Técnico-Administrativo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749.495,67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304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Vigilância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5.549.834,42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304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Limpeza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2.846.387,68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304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Manutenção de Bens móveis e imóveis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2.808.856,55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7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Passagens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539.953,47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7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Outros 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18.841.102,39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7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2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33.859.415,85</a:t>
                      </a: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0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638175"/>
            <a:ext cx="50196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265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Apenas 4 Tribunais cumpriram todas as metas: </a:t>
            </a:r>
          </a:p>
          <a:p>
            <a:pPr algn="ctr"/>
            <a:r>
              <a:rPr lang="pt-BR" sz="2400" b="1" dirty="0" err="1" smtClean="0">
                <a:solidFill>
                  <a:schemeClr val="accent6">
                    <a:lumMod val="50000"/>
                  </a:schemeClr>
                </a:solidFill>
              </a:rPr>
              <a:t>TRT’s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8ª, 19ª, 21ª e 22ª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2576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2195736" y="4149080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1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6505599"/>
            <a:ext cx="115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 err="1" smtClean="0"/>
              <a:t>Sigest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9" y="2844225"/>
            <a:ext cx="864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Nacionais</a:t>
            </a:r>
            <a:endParaRPr lang="pt-BR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0098"/>
            <a:ext cx="8640959" cy="52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6505599"/>
            <a:ext cx="115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 err="1" smtClean="0"/>
              <a:t>Sigest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9" y="116632"/>
            <a:ext cx="864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Nacionais: </a:t>
            </a:r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geral em 2019</a:t>
            </a:r>
            <a:endParaRPr lang="pt-BR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9" y="824518"/>
            <a:ext cx="86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Desempenho no cumprimento (em %)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447055"/>
            <a:ext cx="7200800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2020 – GLOSSÁRIO EM CONSTRUÇÃO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02158" y="1270501"/>
            <a:ext cx="1368152" cy="919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META 1</a:t>
            </a:r>
          </a:p>
          <a:p>
            <a:pPr algn="ctr"/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026294" y="1479803"/>
            <a:ext cx="6074099" cy="51077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Julgar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processos que os distribuídos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98301" y="1990581"/>
            <a:ext cx="607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Julgar quantidade maior de processos de conhecimento do que os distribuídos no ano corrente, com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cláusula de barreira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tribunais com taxa de congestionamento inferior a 25%.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576" y="3310532"/>
            <a:ext cx="1368152" cy="919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META 2</a:t>
            </a:r>
          </a:p>
          <a:p>
            <a:pPr algn="ctr"/>
            <a:endParaRPr lang="pt-BR" sz="24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979712" y="3519834"/>
            <a:ext cx="4370290" cy="51077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Julgar processos mais antigos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51719" y="4030612"/>
            <a:ext cx="6074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Identificar e julgar, até 31/12/2020, pelo menos 92% dos processos distribuídos até 31/12/2018 nos 1º e 2º graus.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5576" y="4798893"/>
            <a:ext cx="1368152" cy="919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META 3</a:t>
            </a:r>
          </a:p>
          <a:p>
            <a:pPr algn="ctr"/>
            <a:endParaRPr lang="pt-BR" sz="24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979712" y="5008195"/>
            <a:ext cx="3368434" cy="51077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 a conciliação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051719" y="5518973"/>
            <a:ext cx="6074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Manter o índice de conciliação na fase de conhecimento, em relação ao percentual do biênio 2017/2018.</a:t>
            </a:r>
          </a:p>
        </p:txBody>
      </p:sp>
    </p:spTree>
    <p:extLst>
      <p:ext uri="{BB962C8B-B14F-4D97-AF65-F5344CB8AC3E}">
        <p14:creationId xmlns:p14="http://schemas.microsoft.com/office/powerpoint/2010/main" val="33292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469950"/>
            <a:ext cx="7200800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2020 – GLOSSÁRIO EM CONSTRUÇÃO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02158" y="1630541"/>
            <a:ext cx="1368152" cy="919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META 5</a:t>
            </a:r>
          </a:p>
          <a:p>
            <a:pPr algn="ctr"/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026294" y="1839843"/>
            <a:ext cx="4975611" cy="51077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Impulsionar processos à execução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98301" y="2350621"/>
            <a:ext cx="6074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Baixar quantidade maior de processos de execução do que o total de casos novos de execução no ano corrente.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576" y="2996952"/>
            <a:ext cx="1368152" cy="919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META 6</a:t>
            </a:r>
          </a:p>
          <a:p>
            <a:pPr algn="ctr"/>
            <a:endParaRPr lang="pt-BR" sz="24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979712" y="3206254"/>
            <a:ext cx="5955476" cy="51077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o julgamento das ações coletivas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51719" y="3717032"/>
            <a:ext cx="6074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Identificar e julgar, até 31/12/2020, 95% das ações coletivas distribuídas até 31/12/2017 no 1º grau e até 31/12/2018 no 2º grau.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5576" y="4735795"/>
            <a:ext cx="1368152" cy="919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META 7</a:t>
            </a:r>
          </a:p>
          <a:p>
            <a:pPr algn="ctr"/>
            <a:endParaRPr lang="pt-BR" sz="24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979712" y="4729073"/>
            <a:ext cx="6236427" cy="91940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o julgamento dos processos dos </a:t>
            </a:r>
            <a:endParaRPr lang="pt-BR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maiores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litigantes e dos recursos repetitivos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051719" y="5648474"/>
            <a:ext cx="6074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dentificar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reduzir em 2% o acervo dos dez maiores litigantes em relação ao ano anterior.</a:t>
            </a:r>
          </a:p>
        </p:txBody>
      </p:sp>
    </p:spTree>
    <p:extLst>
      <p:ext uri="{BB962C8B-B14F-4D97-AF65-F5344CB8AC3E}">
        <p14:creationId xmlns:p14="http://schemas.microsoft.com/office/powerpoint/2010/main" val="23796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64959"/>
            <a:ext cx="7200800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2020 – GLOSSÁRIO EM CONSTRUÇÃO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02158" y="1340768"/>
            <a:ext cx="1368152" cy="9194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META 9</a:t>
            </a:r>
          </a:p>
          <a:p>
            <a:pPr algn="ctr"/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030064" y="1545079"/>
            <a:ext cx="6127640" cy="51077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Agenda 2030 ao Poder Judiciário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98301" y="2060848"/>
            <a:ext cx="6074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ações de prevenção ou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desjudicialização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litígios voltadas aos objetivos de desenvolvimento sustentável (ODS), da Agenda 2030.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67744" y="919753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NOVAS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6" y="2996952"/>
            <a:ext cx="8046864" cy="276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611560" y="5733256"/>
            <a:ext cx="77768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meta estará cumprida se, até o final do ano, o tribunal elaborar e encaminhar o plano de ação para o assunto mais demandado correlacionado ao ODS (30% da meta) e executá-lo (70% da meta).</a:t>
            </a:r>
          </a:p>
        </p:txBody>
      </p:sp>
    </p:spTree>
    <p:extLst>
      <p:ext uri="{BB962C8B-B14F-4D97-AF65-F5344CB8AC3E}">
        <p14:creationId xmlns:p14="http://schemas.microsoft.com/office/powerpoint/2010/main" val="704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64959"/>
            <a:ext cx="7200800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2020 – GLOSSÁRIO EM CONSTRUÇÃO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02158" y="980728"/>
            <a:ext cx="1368152" cy="9194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META 10</a:t>
            </a:r>
          </a:p>
          <a:p>
            <a:pPr algn="ctr"/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030064" y="1185039"/>
            <a:ext cx="3850749" cy="40862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magistrados e servidores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98301" y="1556792"/>
            <a:ext cx="60740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exames periódicos de saúde em 20% dos magistrados e 25% dos servidores e promover pelo menos uma ação com vistas a reduzir a incidência de casos de uma das cinco doenças mais frequentes constatadas nos exames periódicos de saúde ou de uma das cinco maiores causas de absenteísmos do ano anterior.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67744" y="7647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NOVAS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97854"/>
            <a:ext cx="5976664" cy="331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64959"/>
            <a:ext cx="7200800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2020 – GLOSSÁRIO EM CONSTRUÇÃO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02158" y="1406734"/>
            <a:ext cx="1368152" cy="9194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META 11</a:t>
            </a:r>
          </a:p>
          <a:p>
            <a:pPr algn="ctr"/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030064" y="1611045"/>
            <a:ext cx="5881738" cy="4426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Promover os direitos da criança e do adolescente </a:t>
            </a:r>
            <a:endParaRPr lang="pt-BR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98301" y="2054806"/>
            <a:ext cx="6074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Promover pelo menos uma ação visando o combate ao trabalho infantil.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67744" y="98072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NOVAS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99132"/>
            <a:ext cx="7166324" cy="245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187624" y="5306199"/>
            <a:ext cx="6984776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meta estará cumprida se, ao final do ano, todas as perguntas forem respondidas afirmativamente.</a:t>
            </a:r>
          </a:p>
        </p:txBody>
      </p:sp>
    </p:spTree>
    <p:extLst>
      <p:ext uri="{BB962C8B-B14F-4D97-AF65-F5344CB8AC3E}">
        <p14:creationId xmlns:p14="http://schemas.microsoft.com/office/powerpoint/2010/main" val="32679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685974"/>
            <a:ext cx="7200800" cy="51077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ESPECÍFICAS DA JT 2020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02158" y="1622758"/>
            <a:ext cx="2329682" cy="14642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DO TEMPO MÉDIO DE DURAÇÃO DO PROCESSO NA 2ª INSTÂNCIA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915816" y="1925727"/>
            <a:ext cx="5863468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Reduzir o tempo médio, em relação ao ano base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2018, em 2%. </a:t>
            </a:r>
            <a:endParaRPr lang="pt-BR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71338" y="3476937"/>
            <a:ext cx="2576526" cy="14642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DO TEMPO MÉDIO DE DURAÇÃO DO PROCESSO NA 1ª INSTÂNCIA – FASE DE CONHECIMENTO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131840" y="3779906"/>
            <a:ext cx="5616624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Reduzir o tempo médio, em relação ao ano base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2018, em 2%. </a:t>
            </a:r>
            <a:endParaRPr lang="pt-BR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717032"/>
            <a:ext cx="74168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CALENDÁRIO DE </a:t>
            </a: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ELABORAÇÃO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JUSTIÇA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DO </a:t>
            </a: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TRABALHO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rgbClr val="0070C0"/>
                </a:solidFill>
              </a:rPr>
              <a:t>TRT DA 14ª REGIÃO</a:t>
            </a:r>
          </a:p>
          <a:p>
            <a:pPr algn="ctr"/>
            <a:endParaRPr lang="pt-BR" sz="3600" dirty="0"/>
          </a:p>
          <a:p>
            <a:pPr algn="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CICLO 2021-2026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88640"/>
            <a:ext cx="50958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2619"/>
              </p:ext>
            </p:extLst>
          </p:nvPr>
        </p:nvGraphicFramePr>
        <p:xfrm>
          <a:off x="457200" y="1412776"/>
          <a:ext cx="8229599" cy="4325493"/>
        </p:xfrm>
        <a:graphic>
          <a:graphicData uri="http://schemas.openxmlformats.org/drawingml/2006/table">
            <a:tbl>
              <a:tblPr firstRow="1" firstCol="1" bandRow="1"/>
              <a:tblGrid>
                <a:gridCol w="4234952"/>
                <a:gridCol w="2129820"/>
                <a:gridCol w="1864827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- Processos Participativos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Atividade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Responsável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Prazo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Elaboração da proposta de consulta pública.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CGEST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de fevereiro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Encaminhamento de sugestões pelos Tribunais Regionais do Trabalho.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TRT14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 de fevereiro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Estruturação da pesquisa no Google Forms e elaboração dos arquivos de divulgação.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CGEST/CSJT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Comunicação/CSJT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 a 04 de março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Providências para divulgação da pesquisa.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TRT14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05 e 06 de março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Realização da pesquisa.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TRT14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09 a 27 de março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Consolidação dos Resultados da Pesquisa.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CGEST/CSJT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de março a 03 de abril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373149" y="827420"/>
            <a:ext cx="639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CALENDÁRIO 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ELABORAÇÃO DO PLANEJAMENTO ESTRATÉTICO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64"/>
            <a:ext cx="4410075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2987824" y="2780928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15000"/>
              </p:ext>
            </p:extLst>
          </p:nvPr>
        </p:nvGraphicFramePr>
        <p:xfrm>
          <a:off x="457200" y="1407763"/>
          <a:ext cx="8229599" cy="5188077"/>
        </p:xfrm>
        <a:graphic>
          <a:graphicData uri="http://schemas.openxmlformats.org/drawingml/2006/table">
            <a:tbl>
              <a:tblPr firstRow="1" firstCol="1" bandRow="1"/>
              <a:tblGrid>
                <a:gridCol w="4234952"/>
                <a:gridCol w="2129820"/>
                <a:gridCol w="1864827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 - Missão, Visão e Valores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Atividade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Responsável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Prazo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Promoção de oficinas temáticas pelos Tribunais Regionais do Trabalho com a participação, no mínimo, de servidores e magistrados, garantida a representatividade de 1º e 2º graus.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TRT14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a 24 de abril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Elaboração das propostas consolidadas de cada Subcomitê.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Subcomitês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 de abril a 08 de maio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Elaboração da proposta do CGE-JT a partir das propostas dos Subcomitês.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Comitê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 a 22 de maio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Apreciação da proposta do CGE-JT pelos membros da Direção do Conselho Superior da Justiça do Trabalho e Presidentes e Corregedores dos Tribunais Regionais do Trabalho.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Direção do CSJT e Presidentes e Corregedores dos TRTs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4ª Reunião Ordinária do COLEPRECOR – 27 de maio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Avaliação, pelo CGE-JT, das considerações resultantes da apreciação.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Comitê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 de maio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Aprovação da proposta da Justiça do Trabalho pela Presidência do Conselho Superior da Justiça do Trabalho.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Presidência do CSJT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Envio do documento no dia 29 de maio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373149" y="827420"/>
            <a:ext cx="639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CALENDÁRIO 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ELABORAÇÃO DO PLANEJAMENTO ESTRATÉTICO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88473"/>
              </p:ext>
            </p:extLst>
          </p:nvPr>
        </p:nvGraphicFramePr>
        <p:xfrm>
          <a:off x="457200" y="1268760"/>
          <a:ext cx="8229599" cy="1469450"/>
        </p:xfrm>
        <a:graphic>
          <a:graphicData uri="http://schemas.openxmlformats.org/drawingml/2006/table">
            <a:tbl>
              <a:tblPr firstRow="1" firstCol="1" bandRow="1"/>
              <a:tblGrid>
                <a:gridCol w="4234952"/>
                <a:gridCol w="2129820"/>
                <a:gridCol w="1864827"/>
              </a:tblGrid>
              <a:tr h="2860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 – Diagnóstico da Estratégia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Atividade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Responsável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Prazo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Elaboração do relatório de diagnóstico da estratégia, a partir dos resultados dos processos participativos, da análise de ambiente, das diretrizes do planejamento e da estratégia nacional do Poder Judiciário.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CGEST/CSJT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 a 30 de junho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373149" y="827420"/>
            <a:ext cx="639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CALENDÁRIO 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ELABORAÇÃO DO PLANEJAMENTO ESTRATÉTICO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44791"/>
              </p:ext>
            </p:extLst>
          </p:nvPr>
        </p:nvGraphicFramePr>
        <p:xfrm>
          <a:off x="457200" y="2780928"/>
          <a:ext cx="8229599" cy="3890772"/>
        </p:xfrm>
        <a:graphic>
          <a:graphicData uri="http://schemas.openxmlformats.org/drawingml/2006/table">
            <a:tbl>
              <a:tblPr firstRow="1" firstCol="1" bandRow="1"/>
              <a:tblGrid>
                <a:gridCol w="4234952"/>
                <a:gridCol w="2129820"/>
                <a:gridCol w="1864827"/>
              </a:tblGrid>
              <a:tr h="29080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IV - Objetivos, Indicadores e Metas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Atividade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Responsável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Prazo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Promoção de oficinas temáticas pelos Tribunais Regionais do Trabalho com a participação de representantes das unidades administrativas e judiciárias, garantida a representatividade de 1º e 2º graus.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TRT14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 a 14 de agosto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Elaboração das propostas consolidadas de cada Subcomitê.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Subcomitês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a 28 de agosto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Elaboração da proposta do CGE-JT, a partir das propostas dos Subcomitês.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Comitê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 de agosto a 11 de setembro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Apreciação da proposta do CGE-JT pelos Presidentes e Corregedores dos Tribunais Regionais do Trabalho.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Presidentes e Corregedores dos TRTs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7ª Reunião Ordinária do COLEPRECOR – 23 de setembro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Avaliação das considerações dos Presidentes e Corregedores dos Tribunais Regionais do Trabalho e elaboração da proposta da Justiça do Trabalho pelo CGE-JT.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Comitê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 de setembro a 02 de outubro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Aprovação da proposta da Justiça do Trabalho pela Presidência do Conselho Superior da Justiça do Trabalho, após avaliação da Corregedoria-Geral da Justiça do Trabalho e parecer da CGEST.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Corregedor-Geral da Justiça do Trabalho e Presidente do CSJT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05 a 23 de outubro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7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73149" y="827420"/>
            <a:ext cx="639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CALENDÁRIO 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ELABORAÇÃO DO PLANEJAMENTO ESTRATÉTICO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53507"/>
              </p:ext>
            </p:extLst>
          </p:nvPr>
        </p:nvGraphicFramePr>
        <p:xfrm>
          <a:off x="457200" y="1412776"/>
          <a:ext cx="8229599" cy="2038858"/>
        </p:xfrm>
        <a:graphic>
          <a:graphicData uri="http://schemas.openxmlformats.org/drawingml/2006/table">
            <a:tbl>
              <a:tblPr firstRow="1" firstCol="1" bandRow="1"/>
              <a:tblGrid>
                <a:gridCol w="4234952"/>
                <a:gridCol w="2129820"/>
                <a:gridCol w="1864827"/>
              </a:tblGrid>
              <a:tr h="3213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 e VI – Resolução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Atividade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Responsável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Prazo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Elaboração da Matriz de Alinhamento com a Estratégia Nacional, do Mapa Estratégico e da minuta de Resolução pela CGEST.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CGEST/CSJT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 a 30 de outubro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Aprovação do PE-JT pelo Plenário do Conselho Superior da Justiça do Trabalho.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Plenário do CSJT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Última sessão do CSJT em 2020: 20 de novembro.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6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02421" y="116632"/>
            <a:ext cx="493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CALENDÁRIO 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ELABORAÇÃO DO PEP 2021-2026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91122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8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73149" y="251356"/>
            <a:ext cx="639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CALENDÁRIO 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ELABORAÇÃO DO PLANEJAMENTO ESTRATÉTICO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4013"/>
            <a:ext cx="8985860" cy="50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5020" y="620688"/>
            <a:ext cx="681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CRONOGRAMA UNIFICADO PROPOSTO</a:t>
            </a: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43808" y="112474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tx2"/>
                </a:solidFill>
              </a:rPr>
              <a:t>Proad</a:t>
            </a:r>
            <a:r>
              <a:rPr lang="pt-BR" sz="2000" b="1" dirty="0" smtClean="0">
                <a:solidFill>
                  <a:schemeClr val="tx2"/>
                </a:solidFill>
              </a:rPr>
              <a:t> nº 2036/2020</a:t>
            </a:r>
            <a:endParaRPr lang="pt-BR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44976"/>
              </p:ext>
            </p:extLst>
          </p:nvPr>
        </p:nvGraphicFramePr>
        <p:xfrm>
          <a:off x="467544" y="1716586"/>
          <a:ext cx="7992888" cy="3835692"/>
        </p:xfrm>
        <a:graphic>
          <a:graphicData uri="http://schemas.openxmlformats.org/drawingml/2006/table">
            <a:tbl>
              <a:tblPr/>
              <a:tblGrid>
                <a:gridCol w="1998222"/>
                <a:gridCol w="1998222"/>
                <a:gridCol w="1998222"/>
                <a:gridCol w="1998222"/>
              </a:tblGrid>
              <a:tr h="243331">
                <a:tc>
                  <a:txBody>
                    <a:bodyPr/>
                    <a:lstStyle/>
                    <a:p>
                      <a:pPr algn="ctr" rtl="0"/>
                      <a:r>
                        <a:rPr lang="pt-BR" sz="1400" b="0" dirty="0">
                          <a:effectLst/>
                          <a:latin typeface="+mn-lt"/>
                        </a:rPr>
                        <a:t>Marcos de elaboração do Planejamento Estratégico da JT</a:t>
                      </a:r>
                    </a:p>
                  </a:txBody>
                  <a:tcPr marL="17381" marR="17381" marT="17381" marB="173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b="0" dirty="0">
                          <a:effectLst/>
                          <a:latin typeface="+mn-lt"/>
                        </a:rPr>
                        <a:t>Prazo</a:t>
                      </a:r>
                    </a:p>
                  </a:txBody>
                  <a:tcPr marL="17381" marR="17381" marT="17381" marB="173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b="0" dirty="0">
                          <a:effectLst/>
                          <a:latin typeface="+mn-lt"/>
                        </a:rPr>
                        <a:t>Marcos de elaboração do Planejamento Estratégico do TRT14</a:t>
                      </a:r>
                    </a:p>
                  </a:txBody>
                  <a:tcPr marL="17381" marR="17381" marT="17381" marB="173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b="0" dirty="0">
                          <a:effectLst/>
                          <a:latin typeface="+mn-lt"/>
                        </a:rPr>
                        <a:t>Prazo</a:t>
                      </a:r>
                    </a:p>
                  </a:txBody>
                  <a:tcPr marL="17381" marR="17381" marT="17381" marB="173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04285">
                <a:tc gridSpan="4">
                  <a:txBody>
                    <a:bodyPr/>
                    <a:lstStyle/>
                    <a:p>
                      <a:pPr algn="ctr" rtl="0"/>
                      <a:r>
                        <a:rPr lang="pt-BR" sz="1400" b="1" dirty="0">
                          <a:effectLst/>
                          <a:latin typeface="+mn-lt"/>
                        </a:rPr>
                        <a:t>Plano de Projeto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4285">
                <a:tc>
                  <a:txBody>
                    <a:bodyPr/>
                    <a:lstStyle/>
                    <a:p>
                      <a:pPr algn="ctr" rtl="0"/>
                      <a:r>
                        <a:rPr lang="pt-BR" sz="140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400">
                          <a:effectLst/>
                          <a:latin typeface="+mn-lt"/>
                        </a:rPr>
                        <a:t>Elaboração do plano de projeto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dirty="0">
                          <a:effectLst/>
                          <a:latin typeface="+mn-lt"/>
                        </a:rPr>
                        <a:t>06/03/2020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85">
                <a:tc gridSpan="4">
                  <a:txBody>
                    <a:bodyPr/>
                    <a:lstStyle/>
                    <a:p>
                      <a:pPr algn="ctr" rtl="0"/>
                      <a:r>
                        <a:rPr lang="pt-BR" sz="1400" b="1" dirty="0">
                          <a:effectLst/>
                          <a:latin typeface="+mn-lt"/>
                        </a:rPr>
                        <a:t>Processos Participativos e Diagnóstico Organizacional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2855">
                <a:tc>
                  <a:txBody>
                    <a:bodyPr/>
                    <a:lstStyle/>
                    <a:p>
                      <a:pPr algn="just" rtl="0"/>
                      <a:r>
                        <a:rPr lang="pt-BR" sz="1400">
                          <a:effectLst/>
                          <a:latin typeface="+mn-lt"/>
                        </a:rPr>
                        <a:t>Providências para divulgação de pesquisa, referente aos processos participativos da JT com o público interno e externo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>
                          <a:effectLst/>
                          <a:latin typeface="+mn-lt"/>
                        </a:rPr>
                        <a:t>05 e 06/03/2020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55">
                <a:tc>
                  <a:txBody>
                    <a:bodyPr/>
                    <a:lstStyle/>
                    <a:p>
                      <a:pPr algn="just" rtl="0"/>
                      <a:r>
                        <a:rPr lang="pt-BR" sz="1400">
                          <a:effectLst/>
                          <a:latin typeface="+mn-lt"/>
                        </a:rPr>
                        <a:t>Realização da pesquisa 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>
                          <a:effectLst/>
                          <a:latin typeface="+mn-lt"/>
                        </a:rPr>
                        <a:t>09 a 27/03/2020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400">
                          <a:effectLst/>
                          <a:latin typeface="+mn-lt"/>
                        </a:rPr>
                        <a:t>Realizar junto com a pesquisa do CSJT o Levantamento de Diagnóstico Organizacional do TRT14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dirty="0">
                          <a:effectLst/>
                          <a:latin typeface="+mn-lt"/>
                        </a:rPr>
                        <a:t>09 a 27/03/2020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8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5020" y="620688"/>
            <a:ext cx="681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CRONOGRAMA UNIFICADO PROPOSTO</a:t>
            </a: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43808" y="112474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tx2"/>
                </a:solidFill>
              </a:rPr>
              <a:t>Proad</a:t>
            </a:r>
            <a:r>
              <a:rPr lang="pt-BR" sz="2000" b="1" dirty="0" smtClean="0">
                <a:solidFill>
                  <a:schemeClr val="tx2"/>
                </a:solidFill>
              </a:rPr>
              <a:t> nº 2036/2020</a:t>
            </a:r>
            <a:endParaRPr lang="pt-BR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01640"/>
              </p:ext>
            </p:extLst>
          </p:nvPr>
        </p:nvGraphicFramePr>
        <p:xfrm>
          <a:off x="467544" y="1716586"/>
          <a:ext cx="7992888" cy="3696644"/>
        </p:xfrm>
        <a:graphic>
          <a:graphicData uri="http://schemas.openxmlformats.org/drawingml/2006/table">
            <a:tbl>
              <a:tblPr/>
              <a:tblGrid>
                <a:gridCol w="1998222"/>
                <a:gridCol w="1998222"/>
                <a:gridCol w="1998222"/>
                <a:gridCol w="1998222"/>
              </a:tblGrid>
              <a:tr h="104285">
                <a:tc gridSpan="4">
                  <a:txBody>
                    <a:bodyPr/>
                    <a:lstStyle/>
                    <a:p>
                      <a:pPr algn="ctr" rtl="0"/>
                      <a:r>
                        <a:rPr lang="pt-BR" sz="1400" b="1" dirty="0">
                          <a:effectLst/>
                          <a:latin typeface="+mn-lt"/>
                        </a:rPr>
                        <a:t>Missão, Visão e Valores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08087">
                <a:tc>
                  <a:txBody>
                    <a:bodyPr/>
                    <a:lstStyle/>
                    <a:p>
                      <a:pPr algn="just" rtl="0"/>
                      <a:r>
                        <a:rPr lang="pt-BR" sz="1400" dirty="0">
                          <a:effectLst/>
                          <a:latin typeface="+mn-lt"/>
                        </a:rPr>
                        <a:t>Promoção de oficinas temáticas pelos Tribunais Regionais do Trabalho com a participação, no mínimo, de servidores e magistrados, garantida a representatividade de 1º e 2º graus, para a definição da Missão, Visão e Valores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dirty="0">
                          <a:effectLst/>
                          <a:latin typeface="+mn-lt"/>
                        </a:rPr>
                        <a:t>13 a 24/04/2020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400" dirty="0">
                          <a:effectLst/>
                          <a:latin typeface="+mn-lt"/>
                        </a:rPr>
                        <a:t>Nas mesmas oficinas definir a Visão e os Valores do Planejamento Estratégico do TRT14. </a:t>
                      </a:r>
                    </a:p>
                    <a:p>
                      <a:pPr rtl="0"/>
                      <a:r>
                        <a:rPr lang="pt-BR" sz="1400" dirty="0">
                          <a:effectLst/>
                          <a:latin typeface="+mn-lt"/>
                        </a:rPr>
                        <a:t>Devem participar das Oficinas:</a:t>
                      </a:r>
                    </a:p>
                    <a:p>
                      <a:pPr rtl="0"/>
                      <a:r>
                        <a:rPr lang="pt-BR" sz="1400" dirty="0">
                          <a:effectLst/>
                          <a:latin typeface="+mn-lt"/>
                        </a:rPr>
                        <a:t>1) o presidente/corregedor do Tribunal; </a:t>
                      </a:r>
                    </a:p>
                    <a:p>
                      <a:pPr rtl="0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2) o vice-presidente; </a:t>
                      </a:r>
                    </a:p>
                    <a:p>
                      <a:pPr rtl="0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3) um magistrado representante do 1º grau de jurisdição; 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  <a:p>
                      <a:pPr rtl="0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4) a direção administrativa do Tribunal; 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  <a:p>
                      <a:pPr rtl="0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5) o titular da unidade de gestão estratégica 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dirty="0">
                          <a:effectLst/>
                          <a:latin typeface="+mn-lt"/>
                        </a:rPr>
                        <a:t>13 a 24/04/2020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3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5020" y="116632"/>
            <a:ext cx="681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CRONOGRAMA UNIFICADO PROPOSTO</a:t>
            </a: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43808" y="62068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tx2"/>
                </a:solidFill>
              </a:rPr>
              <a:t>Proad</a:t>
            </a:r>
            <a:r>
              <a:rPr lang="pt-BR" sz="2000" b="1" dirty="0" smtClean="0">
                <a:solidFill>
                  <a:schemeClr val="tx2"/>
                </a:solidFill>
              </a:rPr>
              <a:t> nº 2036/2020</a:t>
            </a:r>
            <a:endParaRPr lang="pt-BR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10421"/>
              </p:ext>
            </p:extLst>
          </p:nvPr>
        </p:nvGraphicFramePr>
        <p:xfrm>
          <a:off x="467544" y="1018220"/>
          <a:ext cx="7992888" cy="5651140"/>
        </p:xfrm>
        <a:graphic>
          <a:graphicData uri="http://schemas.openxmlformats.org/drawingml/2006/table">
            <a:tbl>
              <a:tblPr/>
              <a:tblGrid>
                <a:gridCol w="1998222"/>
                <a:gridCol w="1998222"/>
                <a:gridCol w="1998222"/>
                <a:gridCol w="1998222"/>
              </a:tblGrid>
              <a:tr h="104285">
                <a:tc gridSpan="4">
                  <a:txBody>
                    <a:bodyPr/>
                    <a:lstStyle/>
                    <a:p>
                      <a:pPr algn="ctr" rtl="0"/>
                      <a:r>
                        <a:rPr lang="pt-BR" sz="1200" b="1" dirty="0">
                          <a:effectLst/>
                          <a:latin typeface="+mn-lt"/>
                        </a:rPr>
                        <a:t>Objetivos, indicadores e metas</a:t>
                      </a:r>
                      <a:endParaRPr lang="pt-BR" sz="1200" dirty="0">
                        <a:effectLst/>
                        <a:latin typeface="+mn-lt"/>
                      </a:endParaRP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77610">
                <a:tc>
                  <a:txBody>
                    <a:bodyPr/>
                    <a:lstStyle/>
                    <a:p>
                      <a:pPr algn="just" rtl="0"/>
                      <a:r>
                        <a:rPr lang="pt-BR" sz="1200">
                          <a:effectLst/>
                          <a:latin typeface="+mn-lt"/>
                        </a:rPr>
                        <a:t>Promoção de oficinas temáticas pelos Tribunais Regionais do Trabalho com a participação de representantes das unidades administrativas e judiciárias, garantida a representatividade de 1º e 2º graus 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200" dirty="0">
                          <a:effectLst/>
                          <a:latin typeface="+mn-lt"/>
                        </a:rPr>
                        <a:t>03 a 14/08/2020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200" dirty="0">
                          <a:effectLst/>
                          <a:latin typeface="+mn-lt"/>
                        </a:rPr>
                        <a:t>Nas mesmas oficinas definir os objetivos, indicadores e metas do Planejamento Estratégico do TRT da 14ª Região, incluindo o Glossário de Metas.</a:t>
                      </a:r>
                    </a:p>
                    <a:p>
                      <a:pPr rtl="0"/>
                      <a:r>
                        <a:rPr lang="pt-BR" sz="1200" dirty="0">
                          <a:effectLst/>
                          <a:latin typeface="+mn-lt"/>
                        </a:rPr>
                        <a:t>Devem participar das Oficinas:</a:t>
                      </a:r>
                    </a:p>
                    <a:p>
                      <a:pPr rtl="0"/>
                      <a:r>
                        <a:rPr lang="pt-BR" sz="1200" dirty="0">
                          <a:effectLst/>
                          <a:latin typeface="+mn-lt"/>
                        </a:rPr>
                        <a:t>1) o presidente/corregedor do Tribunal; </a:t>
                      </a:r>
                    </a:p>
                    <a:p>
                      <a:pPr rtl="0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2) o vice-presidente; </a:t>
                      </a:r>
                    </a:p>
                    <a:p>
                      <a:pPr rtl="0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3) um magistrado representante do 1º grau de jurisdição; </a:t>
                      </a:r>
                      <a:endParaRPr lang="pt-BR" sz="1200" dirty="0">
                        <a:effectLst/>
                        <a:latin typeface="+mn-lt"/>
                      </a:endParaRPr>
                    </a:p>
                    <a:p>
                      <a:pPr rtl="0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4) a direção administrativa do Tribunal; </a:t>
                      </a:r>
                      <a:endParaRPr lang="pt-BR" sz="1200" dirty="0">
                        <a:effectLst/>
                        <a:latin typeface="+mn-lt"/>
                      </a:endParaRPr>
                    </a:p>
                    <a:p>
                      <a:pPr algn="just" rtl="0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5) o titular da unidade de gestão estratégica. </a:t>
                      </a:r>
                      <a:endParaRPr lang="pt-BR" sz="1200" dirty="0">
                        <a:effectLst/>
                        <a:latin typeface="+mn-lt"/>
                      </a:endParaRP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200" dirty="0">
                          <a:effectLst/>
                          <a:latin typeface="+mn-lt"/>
                        </a:rPr>
                        <a:t>03 a 14/08/2020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85">
                <a:tc gridSpan="4">
                  <a:txBody>
                    <a:bodyPr/>
                    <a:lstStyle/>
                    <a:p>
                      <a:pPr algn="ctr" rtl="0"/>
                      <a:r>
                        <a:rPr lang="pt-BR" sz="1200" b="1" dirty="0">
                          <a:effectLst/>
                          <a:latin typeface="+mn-lt"/>
                        </a:rPr>
                        <a:t>Validação dos processos participativos</a:t>
                      </a:r>
                      <a:endParaRPr lang="pt-BR" sz="1200" dirty="0">
                        <a:effectLst/>
                        <a:latin typeface="+mn-lt"/>
                      </a:endParaRP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808">
                <a:tc gridSpan="4">
                  <a:txBody>
                    <a:bodyPr/>
                    <a:lstStyle/>
                    <a:p>
                      <a:pPr algn="just" rtl="0"/>
                      <a:r>
                        <a:rPr lang="pt-BR" sz="1200" dirty="0">
                          <a:effectLst/>
                          <a:latin typeface="+mn-lt"/>
                        </a:rPr>
                        <a:t>As validações do processo participativo serão realizadas pelo Comitê de Gestão Participativa e Democrática por ocasião das Reuniões de Análise da Estratégia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4285">
                <a:tc gridSpan="4">
                  <a:txBody>
                    <a:bodyPr/>
                    <a:lstStyle/>
                    <a:p>
                      <a:pPr algn="ctr" rtl="0"/>
                      <a:r>
                        <a:rPr lang="pt-BR" sz="1200" b="1" dirty="0">
                          <a:effectLst/>
                          <a:latin typeface="+mn-lt"/>
                        </a:rPr>
                        <a:t>Aprovação do novo Plano Estratégico do TRT da 14ª Região</a:t>
                      </a:r>
                      <a:endParaRPr lang="pt-BR" sz="1200" dirty="0">
                        <a:effectLst/>
                        <a:latin typeface="+mn-lt"/>
                      </a:endParaRP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4285">
                <a:tc gridSpan="4">
                  <a:txBody>
                    <a:bodyPr/>
                    <a:lstStyle/>
                    <a:p>
                      <a:pPr algn="just" rtl="0"/>
                      <a:r>
                        <a:rPr lang="pt-BR" sz="1200">
                          <a:effectLst/>
                          <a:latin typeface="+mn-lt"/>
                        </a:rPr>
                        <a:t>Submeter a minuta do novo plano estratégico ao Tribunal Pleno para aprovação na última sessão administrativa de 2020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4285">
                <a:tc gridSpan="4">
                  <a:txBody>
                    <a:bodyPr/>
                    <a:lstStyle/>
                    <a:p>
                      <a:pPr algn="ctr" rtl="0"/>
                      <a:r>
                        <a:rPr lang="pt-BR" sz="1200" b="1" dirty="0">
                          <a:effectLst/>
                          <a:latin typeface="+mn-lt"/>
                        </a:rPr>
                        <a:t>Gestão de Riscos</a:t>
                      </a:r>
                      <a:endParaRPr lang="pt-BR" sz="1200" dirty="0">
                        <a:effectLst/>
                        <a:latin typeface="+mn-lt"/>
                      </a:endParaRP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808">
                <a:tc gridSpan="4">
                  <a:txBody>
                    <a:bodyPr/>
                    <a:lstStyle/>
                    <a:p>
                      <a:pPr algn="just" rtl="0"/>
                      <a:r>
                        <a:rPr lang="pt-BR" sz="1200" dirty="0">
                          <a:effectLst/>
                          <a:latin typeface="+mn-lt"/>
                        </a:rPr>
                        <a:t>Os riscos vinculados à estratégia deverão ser identificados em até 6 meses após a aprovação do plano estratégico, conforme metodologia do CSJT.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4285">
                <a:tc gridSpan="4">
                  <a:txBody>
                    <a:bodyPr/>
                    <a:lstStyle/>
                    <a:p>
                      <a:pPr algn="ctr" rtl="0"/>
                      <a:r>
                        <a:rPr lang="pt-BR" sz="1200" b="1" dirty="0">
                          <a:effectLst/>
                          <a:latin typeface="+mn-lt"/>
                        </a:rPr>
                        <a:t>Planos </a:t>
                      </a:r>
                      <a:r>
                        <a:rPr lang="pt-BR" sz="1200" b="1" dirty="0" err="1">
                          <a:effectLst/>
                          <a:latin typeface="+mn-lt"/>
                        </a:rPr>
                        <a:t>intraorganizacionais</a:t>
                      </a:r>
                      <a:endParaRPr lang="pt-BR" sz="1200" dirty="0">
                        <a:effectLst/>
                        <a:latin typeface="+mn-lt"/>
                      </a:endParaRP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760">
                <a:tc gridSpan="4">
                  <a:txBody>
                    <a:bodyPr/>
                    <a:lstStyle/>
                    <a:p>
                      <a:pPr algn="just" rtl="0"/>
                      <a:r>
                        <a:rPr lang="pt-BR" sz="1200" dirty="0">
                          <a:effectLst/>
                          <a:latin typeface="+mn-lt"/>
                        </a:rPr>
                        <a:t>Os planos </a:t>
                      </a:r>
                      <a:r>
                        <a:rPr lang="pt-BR" sz="1200" dirty="0" err="1">
                          <a:effectLst/>
                          <a:latin typeface="+mn-lt"/>
                        </a:rPr>
                        <a:t>intraorganizacionais</a:t>
                      </a:r>
                      <a:r>
                        <a:rPr lang="pt-BR" sz="1200" dirty="0">
                          <a:effectLst/>
                          <a:latin typeface="+mn-lt"/>
                        </a:rPr>
                        <a:t>, traduzidos em iniciativas (plano de ação ou projeto) devem ser elaborados até o final do primeiro ano de vigência do plano estratégico do Tribunal, com exceção do Plano Anual de Contratações, a ser elaborado no exercício anterior </a:t>
                      </a:r>
                    </a:p>
                  </a:txBody>
                  <a:tcPr marL="17381" marR="17381" marT="17381" marB="173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4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6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346029"/>
            <a:ext cx="49625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4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990057" cy="462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02915"/>
            <a:ext cx="8990057" cy="118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" y="-61280"/>
            <a:ext cx="8970469" cy="150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2483768" y="3356992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4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16632"/>
            <a:ext cx="73056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33" y="1340768"/>
            <a:ext cx="4556734" cy="545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1970917" y="2420888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16632"/>
            <a:ext cx="73056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3" y="1772815"/>
            <a:ext cx="8294893" cy="457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491880" y="2622637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0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16632"/>
            <a:ext cx="71913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629891"/>
            <a:ext cx="71913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563888" y="2543200"/>
            <a:ext cx="14401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45832"/>
            <a:ext cx="23851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4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5947</TotalTime>
  <Words>1884</Words>
  <Application>Microsoft Office PowerPoint</Application>
  <PresentationFormat>Apresentação na tela (4:3)</PresentationFormat>
  <Paragraphs>320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Projetos executados em 2017</dc:title>
  <dc:creator>IURI TADEU RIBEIRO DE CARVALHO</dc:creator>
  <cp:lastModifiedBy>MARINALDO VAZ DE SOUTO ARAUJO MENDES</cp:lastModifiedBy>
  <cp:revision>675</cp:revision>
  <dcterms:created xsi:type="dcterms:W3CDTF">2018-01-15T17:08:58Z</dcterms:created>
  <dcterms:modified xsi:type="dcterms:W3CDTF">2020-03-13T16:05:38Z</dcterms:modified>
</cp:coreProperties>
</file>